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377" r:id="rId3"/>
    <p:sldId id="499" r:id="rId4"/>
    <p:sldId id="478" r:id="rId5"/>
    <p:sldId id="480" r:id="rId6"/>
    <p:sldId id="479" r:id="rId7"/>
    <p:sldId id="334" r:id="rId8"/>
    <p:sldId id="468" r:id="rId9"/>
    <p:sldId id="481" r:id="rId10"/>
    <p:sldId id="482" r:id="rId11"/>
    <p:sldId id="484" r:id="rId12"/>
    <p:sldId id="483" r:id="rId13"/>
    <p:sldId id="485" r:id="rId14"/>
    <p:sldId id="486" r:id="rId15"/>
    <p:sldId id="487" r:id="rId16"/>
    <p:sldId id="488" r:id="rId17"/>
    <p:sldId id="489" r:id="rId18"/>
    <p:sldId id="490" r:id="rId19"/>
    <p:sldId id="491" r:id="rId20"/>
    <p:sldId id="493" r:id="rId21"/>
    <p:sldId id="494" r:id="rId22"/>
    <p:sldId id="496" r:id="rId23"/>
    <p:sldId id="497" r:id="rId24"/>
    <p:sldId id="498" r:id="rId25"/>
    <p:sldId id="500" r:id="rId26"/>
    <p:sldId id="501" r:id="rId27"/>
    <p:sldId id="502" r:id="rId28"/>
    <p:sldId id="471" r:id="rId29"/>
    <p:sldId id="503" r:id="rId30"/>
    <p:sldId id="470" r:id="rId31"/>
    <p:sldId id="472" r:id="rId32"/>
    <p:sldId id="504" r:id="rId33"/>
    <p:sldId id="505" r:id="rId34"/>
    <p:sldId id="506" r:id="rId35"/>
    <p:sldId id="507" r:id="rId36"/>
    <p:sldId id="395" r:id="rId37"/>
    <p:sldId id="510" r:id="rId38"/>
    <p:sldId id="508" r:id="rId39"/>
    <p:sldId id="513" r:id="rId40"/>
    <p:sldId id="514" r:id="rId41"/>
    <p:sldId id="530" r:id="rId42"/>
    <p:sldId id="529" r:id="rId43"/>
    <p:sldId id="515" r:id="rId44"/>
    <p:sldId id="531" r:id="rId45"/>
    <p:sldId id="516" r:id="rId46"/>
    <p:sldId id="517" r:id="rId47"/>
    <p:sldId id="518" r:id="rId48"/>
    <p:sldId id="519" r:id="rId49"/>
    <p:sldId id="520" r:id="rId50"/>
    <p:sldId id="521" r:id="rId51"/>
    <p:sldId id="522" r:id="rId52"/>
    <p:sldId id="511" r:id="rId53"/>
    <p:sldId id="474" r:id="rId54"/>
    <p:sldId id="512" r:id="rId55"/>
    <p:sldId id="476" r:id="rId56"/>
    <p:sldId id="477" r:id="rId57"/>
    <p:sldId id="523" r:id="rId58"/>
    <p:sldId id="526" r:id="rId59"/>
    <p:sldId id="524" r:id="rId60"/>
    <p:sldId id="527" r:id="rId61"/>
    <p:sldId id="528" r:id="rId62"/>
    <p:sldId id="525" r:id="rId63"/>
    <p:sldId id="258" r:id="rId6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initials="T" lastIdx="1" clrIdx="0">
    <p:extLst>
      <p:ext uri="{19B8F6BF-5375-455C-9EA6-DF929625EA0E}">
        <p15:presenceInfo xmlns:p15="http://schemas.microsoft.com/office/powerpoint/2012/main" userId="111e9a3856232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FF99FF"/>
    <a:srgbClr val="FF66FF"/>
    <a:srgbClr val="800080"/>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3208" autoAdjust="0"/>
  </p:normalViewPr>
  <p:slideViewPr>
    <p:cSldViewPr>
      <p:cViewPr varScale="1">
        <p:scale>
          <a:sx n="85" d="100"/>
          <a:sy n="85" d="100"/>
        </p:scale>
        <p:origin x="2367"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D7787-98A0-425E-9463-1272C6C3429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13A3D9D-AB50-46BB-9BF4-FE2E34FC5E0A}">
      <dgm:prSet/>
      <dgm:spPr/>
      <dgm:t>
        <a:bodyPr/>
        <a:lstStyle/>
        <a:p>
          <a:r>
            <a:rPr lang="en-US" dirty="0"/>
            <a:t>First Models </a:t>
          </a:r>
        </a:p>
      </dgm:t>
    </dgm:pt>
    <dgm:pt modelId="{2AE597E3-EA0A-48E0-9805-E573EE2B3CD3}" type="parTrans" cxnId="{A064436B-F82F-416F-BF10-37A1465C9966}">
      <dgm:prSet/>
      <dgm:spPr/>
      <dgm:t>
        <a:bodyPr/>
        <a:lstStyle/>
        <a:p>
          <a:endParaRPr lang="en-US"/>
        </a:p>
      </dgm:t>
    </dgm:pt>
    <dgm:pt modelId="{932ADFE7-6F4D-4034-9A7F-48E22F1728AE}" type="sibTrans" cxnId="{A064436B-F82F-416F-BF10-37A1465C9966}">
      <dgm:prSet/>
      <dgm:spPr/>
      <dgm:t>
        <a:bodyPr/>
        <a:lstStyle/>
        <a:p>
          <a:endParaRPr lang="en-US"/>
        </a:p>
      </dgm:t>
    </dgm:pt>
    <dgm:pt modelId="{8DA87372-ABFC-4AF7-B0B8-84E78F34302D}">
      <dgm:prSet/>
      <dgm:spPr/>
      <dgm:t>
        <a:bodyPr/>
        <a:lstStyle/>
        <a:p>
          <a:r>
            <a:rPr lang="en-US" dirty="0"/>
            <a:t>SIR models with demography</a:t>
          </a:r>
        </a:p>
      </dgm:t>
    </dgm:pt>
    <dgm:pt modelId="{92EFE8D2-39C2-410B-BB45-BE061C813AB4}" type="parTrans" cxnId="{00254CE5-AA47-4CD8-822F-5E10FB55EE66}">
      <dgm:prSet/>
      <dgm:spPr/>
      <dgm:t>
        <a:bodyPr/>
        <a:lstStyle/>
        <a:p>
          <a:endParaRPr lang="en-US"/>
        </a:p>
      </dgm:t>
    </dgm:pt>
    <dgm:pt modelId="{10BF47B8-D1D6-49BF-BB0A-62B444DE482A}" type="sibTrans" cxnId="{00254CE5-AA47-4CD8-822F-5E10FB55EE66}">
      <dgm:prSet/>
      <dgm:spPr/>
      <dgm:t>
        <a:bodyPr/>
        <a:lstStyle/>
        <a:p>
          <a:endParaRPr lang="en-US"/>
        </a:p>
      </dgm:t>
    </dgm:pt>
    <dgm:pt modelId="{36EAB861-7345-40FB-B992-E8BED8E2832C}">
      <dgm:prSet/>
      <dgm:spPr/>
      <dgm:t>
        <a:bodyPr/>
        <a:lstStyle/>
        <a:p>
          <a:r>
            <a:rPr lang="en-US" dirty="0"/>
            <a:t>Reproductive Number, Thresholds, Equilibria</a:t>
          </a:r>
        </a:p>
      </dgm:t>
    </dgm:pt>
    <dgm:pt modelId="{AD8D3D15-0332-409E-AF41-BD1C7D5DE05A}" type="parTrans" cxnId="{CF61881B-AF64-49FA-9D9B-EC5CAACC7D9B}">
      <dgm:prSet/>
      <dgm:spPr/>
      <dgm:t>
        <a:bodyPr/>
        <a:lstStyle/>
        <a:p>
          <a:endParaRPr lang="en-US"/>
        </a:p>
      </dgm:t>
    </dgm:pt>
    <dgm:pt modelId="{5B1D7931-154E-4BE0-88D6-74585874E58A}" type="sibTrans" cxnId="{CF61881B-AF64-49FA-9D9B-EC5CAACC7D9B}">
      <dgm:prSet/>
      <dgm:spPr/>
      <dgm:t>
        <a:bodyPr/>
        <a:lstStyle/>
        <a:p>
          <a:endParaRPr lang="en-US"/>
        </a:p>
      </dgm:t>
    </dgm:pt>
    <dgm:pt modelId="{4D13EE09-9101-44FD-AE5D-B01F6BF7FE44}">
      <dgm:prSet/>
      <dgm:spPr/>
      <dgm:t>
        <a:bodyPr/>
        <a:lstStyle/>
        <a:p>
          <a:r>
            <a:rPr lang="en-US"/>
            <a:t>Lab: Dynamic Models in R</a:t>
          </a:r>
        </a:p>
      </dgm:t>
    </dgm:pt>
    <dgm:pt modelId="{2FD819F7-B992-4536-A3E0-3407732C43E2}" type="parTrans" cxnId="{47F8D605-5633-4568-83FC-F44DBACBD2C2}">
      <dgm:prSet/>
      <dgm:spPr/>
      <dgm:t>
        <a:bodyPr/>
        <a:lstStyle/>
        <a:p>
          <a:endParaRPr lang="en-US"/>
        </a:p>
      </dgm:t>
    </dgm:pt>
    <dgm:pt modelId="{6B0F8716-D924-48B6-B0E4-79B201C69BFB}" type="sibTrans" cxnId="{47F8D605-5633-4568-83FC-F44DBACBD2C2}">
      <dgm:prSet/>
      <dgm:spPr/>
      <dgm:t>
        <a:bodyPr/>
        <a:lstStyle/>
        <a:p>
          <a:endParaRPr lang="en-US"/>
        </a:p>
      </dgm:t>
    </dgm:pt>
    <dgm:pt modelId="{AC629ABA-B7DE-427E-8243-84A220B95F66}">
      <dgm:prSet/>
      <dgm:spPr/>
      <dgm:t>
        <a:bodyPr/>
        <a:lstStyle/>
        <a:p>
          <a:r>
            <a:rPr lang="en-US" dirty="0"/>
            <a:t>Heterogeneous mixing and temporal modeling</a:t>
          </a:r>
        </a:p>
      </dgm:t>
    </dgm:pt>
    <dgm:pt modelId="{D429D728-63DD-4690-A51C-AF44EC674CA1}" type="parTrans" cxnId="{2F330757-DC54-4746-8AC0-B92B20F8F8EA}">
      <dgm:prSet/>
      <dgm:spPr/>
      <dgm:t>
        <a:bodyPr/>
        <a:lstStyle/>
        <a:p>
          <a:endParaRPr lang="en-US"/>
        </a:p>
      </dgm:t>
    </dgm:pt>
    <dgm:pt modelId="{EA31FED9-BFD6-4F28-A50F-9D04CC759D68}" type="sibTrans" cxnId="{2F330757-DC54-4746-8AC0-B92B20F8F8EA}">
      <dgm:prSet/>
      <dgm:spPr/>
      <dgm:t>
        <a:bodyPr/>
        <a:lstStyle/>
        <a:p>
          <a:endParaRPr lang="en-US"/>
        </a:p>
      </dgm:t>
    </dgm:pt>
    <dgm:pt modelId="{5D1EC0D4-5F95-44C0-9676-065DFBEB2EBD}">
      <dgm:prSet/>
      <dgm:spPr/>
      <dgm:t>
        <a:bodyPr/>
        <a:lstStyle/>
        <a:p>
          <a:r>
            <a:rPr lang="en-US"/>
            <a:t>Emerging infections: takeoff, growth, extinction</a:t>
          </a:r>
        </a:p>
      </dgm:t>
    </dgm:pt>
    <dgm:pt modelId="{1CA36CF6-E42B-4E5B-98C8-9D9ACADAE6A1}" type="parTrans" cxnId="{169AA076-049C-4C3C-9470-880047885CB8}">
      <dgm:prSet/>
      <dgm:spPr/>
      <dgm:t>
        <a:bodyPr/>
        <a:lstStyle/>
        <a:p>
          <a:endParaRPr lang="en-US"/>
        </a:p>
      </dgm:t>
    </dgm:pt>
    <dgm:pt modelId="{0BD47185-9727-408A-9901-E25C42F87557}" type="sibTrans" cxnId="{169AA076-049C-4C3C-9470-880047885CB8}">
      <dgm:prSet/>
      <dgm:spPr/>
      <dgm:t>
        <a:bodyPr/>
        <a:lstStyle/>
        <a:p>
          <a:endParaRPr lang="en-US"/>
        </a:p>
      </dgm:t>
    </dgm:pt>
    <dgm:pt modelId="{EDE9185E-874D-4BBC-B8A0-7B9319083693}">
      <dgm:prSet/>
      <dgm:spPr/>
      <dgm:t>
        <a:bodyPr/>
        <a:lstStyle/>
        <a:p>
          <a:r>
            <a:rPr lang="en-US"/>
            <a:t>Lab: Emerging infections</a:t>
          </a:r>
        </a:p>
      </dgm:t>
    </dgm:pt>
    <dgm:pt modelId="{BCE9B7C8-79E7-46E0-BFCE-0F89F1F8919C}" type="parTrans" cxnId="{BD93D628-81B1-4EBE-8366-BB5FB66D5030}">
      <dgm:prSet/>
      <dgm:spPr/>
      <dgm:t>
        <a:bodyPr/>
        <a:lstStyle/>
        <a:p>
          <a:endParaRPr lang="en-US"/>
        </a:p>
      </dgm:t>
    </dgm:pt>
    <dgm:pt modelId="{2940E8DF-78F5-4FFF-87C2-CBE2ED5B1136}" type="sibTrans" cxnId="{BD93D628-81B1-4EBE-8366-BB5FB66D5030}">
      <dgm:prSet/>
      <dgm:spPr/>
      <dgm:t>
        <a:bodyPr/>
        <a:lstStyle/>
        <a:p>
          <a:endParaRPr lang="en-US"/>
        </a:p>
      </dgm:t>
    </dgm:pt>
    <dgm:pt modelId="{3F90BAE7-8F33-4811-8620-541EAC8CCD57}">
      <dgm:prSet/>
      <dgm:spPr/>
      <dgm:t>
        <a:bodyPr/>
        <a:lstStyle/>
        <a:p>
          <a:r>
            <a:rPr lang="en-US" dirty="0"/>
            <a:t>Vectors, zoonoses, &amp; environmental transmission</a:t>
          </a:r>
        </a:p>
      </dgm:t>
    </dgm:pt>
    <dgm:pt modelId="{31CA585A-9842-4320-98FC-E7ECCFC7FC6B}" type="parTrans" cxnId="{96C48C48-AD73-439E-9C45-4455DCCEC2B7}">
      <dgm:prSet/>
      <dgm:spPr/>
      <dgm:t>
        <a:bodyPr/>
        <a:lstStyle/>
        <a:p>
          <a:endParaRPr lang="en-US"/>
        </a:p>
      </dgm:t>
    </dgm:pt>
    <dgm:pt modelId="{D61D6E9E-264A-4E69-8C1E-814F661E7C2D}" type="sibTrans" cxnId="{96C48C48-AD73-439E-9C45-4455DCCEC2B7}">
      <dgm:prSet/>
      <dgm:spPr/>
      <dgm:t>
        <a:bodyPr/>
        <a:lstStyle/>
        <a:p>
          <a:endParaRPr lang="en-US"/>
        </a:p>
      </dgm:t>
    </dgm:pt>
    <dgm:pt modelId="{36E754CF-717E-4C71-A75E-7F46BF540592}">
      <dgm:prSet/>
      <dgm:spPr/>
      <dgm:t>
        <a:bodyPr/>
        <a:lstStyle/>
        <a:p>
          <a:r>
            <a:rPr lang="en-US"/>
            <a:t>Stochastic dynamics</a:t>
          </a:r>
        </a:p>
      </dgm:t>
    </dgm:pt>
    <dgm:pt modelId="{523181F3-81D4-4840-B552-4723A1D814A0}" type="parTrans" cxnId="{3F257AE9-6318-4E87-AC90-5D7E3A04588D}">
      <dgm:prSet/>
      <dgm:spPr/>
      <dgm:t>
        <a:bodyPr/>
        <a:lstStyle/>
        <a:p>
          <a:endParaRPr lang="en-US"/>
        </a:p>
      </dgm:t>
    </dgm:pt>
    <dgm:pt modelId="{FDEF1FE8-EFEA-4266-B807-796CFC114B82}" type="sibTrans" cxnId="{3F257AE9-6318-4E87-AC90-5D7E3A04588D}">
      <dgm:prSet/>
      <dgm:spPr/>
      <dgm:t>
        <a:bodyPr/>
        <a:lstStyle/>
        <a:p>
          <a:endParaRPr lang="en-US"/>
        </a:p>
      </dgm:t>
    </dgm:pt>
    <dgm:pt modelId="{0B0C9CE7-2498-4398-9FA7-4A8CA83DED80}">
      <dgm:prSet/>
      <dgm:spPr/>
      <dgm:t>
        <a:bodyPr/>
        <a:lstStyle/>
        <a:p>
          <a:r>
            <a:rPr lang="en-US"/>
            <a:t>Spatial models, networks</a:t>
          </a:r>
        </a:p>
      </dgm:t>
    </dgm:pt>
    <dgm:pt modelId="{563E8B4F-3012-48FA-877E-ED5D22AC64FA}" type="parTrans" cxnId="{9FF56B3D-C56A-4AEC-B290-9B2C33C25672}">
      <dgm:prSet/>
      <dgm:spPr/>
      <dgm:t>
        <a:bodyPr/>
        <a:lstStyle/>
        <a:p>
          <a:endParaRPr lang="en-US"/>
        </a:p>
      </dgm:t>
    </dgm:pt>
    <dgm:pt modelId="{3079668C-D2AB-4B1B-A932-CCE3C351D36D}" type="sibTrans" cxnId="{9FF56B3D-C56A-4AEC-B290-9B2C33C25672}">
      <dgm:prSet/>
      <dgm:spPr/>
      <dgm:t>
        <a:bodyPr/>
        <a:lstStyle/>
        <a:p>
          <a:endParaRPr lang="en-US"/>
        </a:p>
      </dgm:t>
    </dgm:pt>
    <dgm:pt modelId="{E3717D9A-C5BA-46D7-801E-61B47EB8790A}">
      <dgm:prSet/>
      <dgm:spPr/>
      <dgm:t>
        <a:bodyPr/>
        <a:lstStyle/>
        <a:p>
          <a:r>
            <a:rPr lang="en-US"/>
            <a:t>Interventions and sensitivity analyses</a:t>
          </a:r>
        </a:p>
      </dgm:t>
    </dgm:pt>
    <dgm:pt modelId="{2EDD9C15-C5C3-4D91-92E3-9D2EE79CEA52}" type="parTrans" cxnId="{FEB76F32-AA80-46C2-B378-F37BE29B1217}">
      <dgm:prSet/>
      <dgm:spPr/>
      <dgm:t>
        <a:bodyPr/>
        <a:lstStyle/>
        <a:p>
          <a:endParaRPr lang="en-US"/>
        </a:p>
      </dgm:t>
    </dgm:pt>
    <dgm:pt modelId="{94A8950B-451E-4456-865F-0FEB0543110C}" type="sibTrans" cxnId="{FEB76F32-AA80-46C2-B378-F37BE29B1217}">
      <dgm:prSet/>
      <dgm:spPr/>
      <dgm:t>
        <a:bodyPr/>
        <a:lstStyle/>
        <a:p>
          <a:endParaRPr lang="en-US"/>
        </a:p>
      </dgm:t>
    </dgm:pt>
    <dgm:pt modelId="{99EEF43A-CE15-4EC2-922C-C4A1711DDF6E}">
      <dgm:prSet/>
      <dgm:spPr/>
      <dgm:t>
        <a:bodyPr/>
        <a:lstStyle/>
        <a:p>
          <a:r>
            <a:rPr lang="en-US"/>
            <a:t>Lab: Interventions and sensitivity analyses </a:t>
          </a:r>
        </a:p>
      </dgm:t>
    </dgm:pt>
    <dgm:pt modelId="{3D21ECA0-9C40-4C90-8062-55ABDCA2A8FC}" type="parTrans" cxnId="{86467004-F14D-455A-B692-329BFD60B345}">
      <dgm:prSet/>
      <dgm:spPr/>
      <dgm:t>
        <a:bodyPr/>
        <a:lstStyle/>
        <a:p>
          <a:endParaRPr lang="en-US"/>
        </a:p>
      </dgm:t>
    </dgm:pt>
    <dgm:pt modelId="{0CCA6D27-97A5-4843-9A84-994BDF565F00}" type="sibTrans" cxnId="{86467004-F14D-455A-B692-329BFD60B345}">
      <dgm:prSet/>
      <dgm:spPr/>
      <dgm:t>
        <a:bodyPr/>
        <a:lstStyle/>
        <a:p>
          <a:endParaRPr lang="en-US"/>
        </a:p>
      </dgm:t>
    </dgm:pt>
    <dgm:pt modelId="{876936C3-8F14-4FA3-9961-4475E5864743}">
      <dgm:prSet/>
      <dgm:spPr/>
      <dgm:t>
        <a:bodyPr/>
        <a:lstStyle/>
        <a:p>
          <a:r>
            <a:rPr lang="en-US"/>
            <a:t>Competition and evolutionary models</a:t>
          </a:r>
        </a:p>
      </dgm:t>
    </dgm:pt>
    <dgm:pt modelId="{669135E1-B964-47F7-8FFA-B980E2662E60}" type="parTrans" cxnId="{63F3A72A-B71D-4BCD-8B39-B7289D30C840}">
      <dgm:prSet/>
      <dgm:spPr/>
      <dgm:t>
        <a:bodyPr/>
        <a:lstStyle/>
        <a:p>
          <a:endParaRPr lang="en-US"/>
        </a:p>
      </dgm:t>
    </dgm:pt>
    <dgm:pt modelId="{FD6D70C9-F6E2-4A06-AB43-83D3C21A6584}" type="sibTrans" cxnId="{63F3A72A-B71D-4BCD-8B39-B7289D30C840}">
      <dgm:prSet/>
      <dgm:spPr/>
      <dgm:t>
        <a:bodyPr/>
        <a:lstStyle/>
        <a:p>
          <a:endParaRPr lang="en-US"/>
        </a:p>
      </dgm:t>
    </dgm:pt>
    <dgm:pt modelId="{AA80E1FB-E2A7-4EA4-BFE7-888AF0B828CD}">
      <dgm:prSet/>
      <dgm:spPr/>
      <dgm:t>
        <a:bodyPr/>
        <a:lstStyle/>
        <a:p>
          <a:r>
            <a:rPr lang="en-US"/>
            <a:t>Within host evolution</a:t>
          </a:r>
        </a:p>
      </dgm:t>
    </dgm:pt>
    <dgm:pt modelId="{5E8067D3-8F3E-4F38-AD57-14CD811AABC3}" type="parTrans" cxnId="{C5F88823-880E-4946-9988-63F4B20F5110}">
      <dgm:prSet/>
      <dgm:spPr/>
      <dgm:t>
        <a:bodyPr/>
        <a:lstStyle/>
        <a:p>
          <a:endParaRPr lang="en-US"/>
        </a:p>
      </dgm:t>
    </dgm:pt>
    <dgm:pt modelId="{53BCD97F-19CF-4FB4-9A5D-33D18D60D1CB}" type="sibTrans" cxnId="{C5F88823-880E-4946-9988-63F4B20F5110}">
      <dgm:prSet/>
      <dgm:spPr/>
      <dgm:t>
        <a:bodyPr/>
        <a:lstStyle/>
        <a:p>
          <a:endParaRPr lang="en-US"/>
        </a:p>
      </dgm:t>
    </dgm:pt>
    <dgm:pt modelId="{1499B1EA-5C2C-47A3-891E-B87333E6519B}">
      <dgm:prSet/>
      <dgm:spPr/>
      <dgm:t>
        <a:bodyPr/>
        <a:lstStyle/>
        <a:p>
          <a:r>
            <a:rPr lang="en-US"/>
            <a:t>Lab on Parameterization, calibration, and uncertainty</a:t>
          </a:r>
        </a:p>
      </dgm:t>
    </dgm:pt>
    <dgm:pt modelId="{BF790ECA-D1D8-4154-A6E9-861412B0D32E}" type="parTrans" cxnId="{41B53338-36A8-448B-AE91-78F7A9DEC35D}">
      <dgm:prSet/>
      <dgm:spPr/>
      <dgm:t>
        <a:bodyPr/>
        <a:lstStyle/>
        <a:p>
          <a:endParaRPr lang="en-US"/>
        </a:p>
      </dgm:t>
    </dgm:pt>
    <dgm:pt modelId="{C7FBCD56-D4AB-4A4C-BA7B-8AB694D911B4}" type="sibTrans" cxnId="{41B53338-36A8-448B-AE91-78F7A9DEC35D}">
      <dgm:prSet/>
      <dgm:spPr/>
      <dgm:t>
        <a:bodyPr/>
        <a:lstStyle/>
        <a:p>
          <a:endParaRPr lang="en-US"/>
        </a:p>
      </dgm:t>
    </dgm:pt>
    <dgm:pt modelId="{E8464ED5-91F2-49DE-B311-468A5B02BFC1}">
      <dgm:prSet/>
      <dgm:spPr/>
      <dgm:t>
        <a:bodyPr/>
        <a:lstStyle/>
        <a:p>
          <a:r>
            <a:rPr lang="en-US"/>
            <a:t>Health policy and economic evaluation models</a:t>
          </a:r>
        </a:p>
      </dgm:t>
    </dgm:pt>
    <dgm:pt modelId="{6D09448B-B992-4C82-88EA-CB72A97B3B7C}" type="parTrans" cxnId="{4BCF5CF1-5171-46F2-973B-4875BBF6E8D3}">
      <dgm:prSet/>
      <dgm:spPr/>
      <dgm:t>
        <a:bodyPr/>
        <a:lstStyle/>
        <a:p>
          <a:endParaRPr lang="en-US"/>
        </a:p>
      </dgm:t>
    </dgm:pt>
    <dgm:pt modelId="{CCC04FCC-7E5F-4355-8304-60A4956E3549}" type="sibTrans" cxnId="{4BCF5CF1-5171-46F2-973B-4875BBF6E8D3}">
      <dgm:prSet/>
      <dgm:spPr/>
      <dgm:t>
        <a:bodyPr/>
        <a:lstStyle/>
        <a:p>
          <a:endParaRPr lang="en-US"/>
        </a:p>
      </dgm:t>
    </dgm:pt>
    <dgm:pt modelId="{FB3263D9-28D3-4CAB-9112-981F3A809271}">
      <dgm:prSet/>
      <dgm:spPr/>
      <dgm:t>
        <a:bodyPr/>
        <a:lstStyle/>
        <a:p>
          <a:r>
            <a:rPr lang="en-US"/>
            <a:t>Uses and abuses of models</a:t>
          </a:r>
        </a:p>
      </dgm:t>
    </dgm:pt>
    <dgm:pt modelId="{6B2063BA-D391-46D5-8A75-89780112C929}" type="parTrans" cxnId="{D1B22FFF-D4AB-4392-831E-C4DCE3416B37}">
      <dgm:prSet/>
      <dgm:spPr/>
      <dgm:t>
        <a:bodyPr/>
        <a:lstStyle/>
        <a:p>
          <a:endParaRPr lang="en-US"/>
        </a:p>
      </dgm:t>
    </dgm:pt>
    <dgm:pt modelId="{EEEE26D4-955B-47E9-82D7-F20870DDB7B0}" type="sibTrans" cxnId="{D1B22FFF-D4AB-4392-831E-C4DCE3416B37}">
      <dgm:prSet/>
      <dgm:spPr/>
      <dgm:t>
        <a:bodyPr/>
        <a:lstStyle/>
        <a:p>
          <a:endParaRPr lang="en-US"/>
        </a:p>
      </dgm:t>
    </dgm:pt>
    <dgm:pt modelId="{33FBE06F-F57C-4F65-984D-6EE6387F245C}" type="pres">
      <dgm:prSet presAssocID="{EAFD7787-98A0-425E-9463-1272C6C34290}" presName="Name0" presStyleCnt="0">
        <dgm:presLayoutVars>
          <dgm:dir/>
          <dgm:resizeHandles val="exact"/>
        </dgm:presLayoutVars>
      </dgm:prSet>
      <dgm:spPr/>
    </dgm:pt>
    <dgm:pt modelId="{2FF09B00-A03F-4010-BB11-28D242B22190}" type="pres">
      <dgm:prSet presAssocID="{F13A3D9D-AB50-46BB-9BF4-FE2E34FC5E0A}" presName="node" presStyleLbl="node1" presStyleIdx="0" presStyleCnt="17">
        <dgm:presLayoutVars>
          <dgm:bulletEnabled val="1"/>
        </dgm:presLayoutVars>
      </dgm:prSet>
      <dgm:spPr/>
    </dgm:pt>
    <dgm:pt modelId="{2355E624-741B-4125-9B2B-61D6C06DABD6}" type="pres">
      <dgm:prSet presAssocID="{932ADFE7-6F4D-4034-9A7F-48E22F1728AE}" presName="sibTrans" presStyleLbl="sibTrans1D1" presStyleIdx="0" presStyleCnt="16"/>
      <dgm:spPr/>
    </dgm:pt>
    <dgm:pt modelId="{0834CED2-DEEA-4769-B19C-2BDF9A4D3953}" type="pres">
      <dgm:prSet presAssocID="{932ADFE7-6F4D-4034-9A7F-48E22F1728AE}" presName="connectorText" presStyleLbl="sibTrans1D1" presStyleIdx="0" presStyleCnt="16"/>
      <dgm:spPr/>
    </dgm:pt>
    <dgm:pt modelId="{25D9CB0A-21B0-42F1-9E08-5C02C2B4DE47}" type="pres">
      <dgm:prSet presAssocID="{8DA87372-ABFC-4AF7-B0B8-84E78F34302D}" presName="node" presStyleLbl="node1" presStyleIdx="1" presStyleCnt="17">
        <dgm:presLayoutVars>
          <dgm:bulletEnabled val="1"/>
        </dgm:presLayoutVars>
      </dgm:prSet>
      <dgm:spPr/>
    </dgm:pt>
    <dgm:pt modelId="{0F772A5A-3333-4085-B2E4-58F8EE18A799}" type="pres">
      <dgm:prSet presAssocID="{10BF47B8-D1D6-49BF-BB0A-62B444DE482A}" presName="sibTrans" presStyleLbl="sibTrans1D1" presStyleIdx="1" presStyleCnt="16"/>
      <dgm:spPr/>
    </dgm:pt>
    <dgm:pt modelId="{8A3981C8-E812-47BD-870A-9B9A03DC71BF}" type="pres">
      <dgm:prSet presAssocID="{10BF47B8-D1D6-49BF-BB0A-62B444DE482A}" presName="connectorText" presStyleLbl="sibTrans1D1" presStyleIdx="1" presStyleCnt="16"/>
      <dgm:spPr/>
    </dgm:pt>
    <dgm:pt modelId="{52F166E0-DEDC-401C-A29A-70A2CBE192A1}" type="pres">
      <dgm:prSet presAssocID="{36EAB861-7345-40FB-B992-E8BED8E2832C}" presName="node" presStyleLbl="node1" presStyleIdx="2" presStyleCnt="17">
        <dgm:presLayoutVars>
          <dgm:bulletEnabled val="1"/>
        </dgm:presLayoutVars>
      </dgm:prSet>
      <dgm:spPr/>
    </dgm:pt>
    <dgm:pt modelId="{89E6E13B-E4A9-4637-BA59-D0E768C044E4}" type="pres">
      <dgm:prSet presAssocID="{5B1D7931-154E-4BE0-88D6-74585874E58A}" presName="sibTrans" presStyleLbl="sibTrans1D1" presStyleIdx="2" presStyleCnt="16"/>
      <dgm:spPr/>
    </dgm:pt>
    <dgm:pt modelId="{2B652AB0-EDAE-4087-83F7-CE7825DD469C}" type="pres">
      <dgm:prSet presAssocID="{5B1D7931-154E-4BE0-88D6-74585874E58A}" presName="connectorText" presStyleLbl="sibTrans1D1" presStyleIdx="2" presStyleCnt="16"/>
      <dgm:spPr/>
    </dgm:pt>
    <dgm:pt modelId="{5188B441-24AA-4A2D-98E6-FA48B7E945A4}" type="pres">
      <dgm:prSet presAssocID="{4D13EE09-9101-44FD-AE5D-B01F6BF7FE44}" presName="node" presStyleLbl="node1" presStyleIdx="3" presStyleCnt="17">
        <dgm:presLayoutVars>
          <dgm:bulletEnabled val="1"/>
        </dgm:presLayoutVars>
      </dgm:prSet>
      <dgm:spPr/>
    </dgm:pt>
    <dgm:pt modelId="{499C1554-C68C-4EAA-8161-86A176F6BF96}" type="pres">
      <dgm:prSet presAssocID="{6B0F8716-D924-48B6-B0E4-79B201C69BFB}" presName="sibTrans" presStyleLbl="sibTrans1D1" presStyleIdx="3" presStyleCnt="16"/>
      <dgm:spPr/>
    </dgm:pt>
    <dgm:pt modelId="{E167D866-BAD7-4A65-B0A5-E6CE92DF1765}" type="pres">
      <dgm:prSet presAssocID="{6B0F8716-D924-48B6-B0E4-79B201C69BFB}" presName="connectorText" presStyleLbl="sibTrans1D1" presStyleIdx="3" presStyleCnt="16"/>
      <dgm:spPr/>
    </dgm:pt>
    <dgm:pt modelId="{1CA9474E-0234-48FB-9316-143DF698BD6F}" type="pres">
      <dgm:prSet presAssocID="{AC629ABA-B7DE-427E-8243-84A220B95F66}" presName="node" presStyleLbl="node1" presStyleIdx="4" presStyleCnt="17">
        <dgm:presLayoutVars>
          <dgm:bulletEnabled val="1"/>
        </dgm:presLayoutVars>
      </dgm:prSet>
      <dgm:spPr/>
    </dgm:pt>
    <dgm:pt modelId="{EDCB3963-2BE8-4DA7-A7D9-63A657FE706E}" type="pres">
      <dgm:prSet presAssocID="{EA31FED9-BFD6-4F28-A50F-9D04CC759D68}" presName="sibTrans" presStyleLbl="sibTrans1D1" presStyleIdx="4" presStyleCnt="16"/>
      <dgm:spPr/>
    </dgm:pt>
    <dgm:pt modelId="{F31331E5-3B92-4116-B981-B5B030015F46}" type="pres">
      <dgm:prSet presAssocID="{EA31FED9-BFD6-4F28-A50F-9D04CC759D68}" presName="connectorText" presStyleLbl="sibTrans1D1" presStyleIdx="4" presStyleCnt="16"/>
      <dgm:spPr/>
    </dgm:pt>
    <dgm:pt modelId="{27225D10-48E5-43BE-8EC3-01C7D8A2A0F2}" type="pres">
      <dgm:prSet presAssocID="{5D1EC0D4-5F95-44C0-9676-065DFBEB2EBD}" presName="node" presStyleLbl="node1" presStyleIdx="5" presStyleCnt="17">
        <dgm:presLayoutVars>
          <dgm:bulletEnabled val="1"/>
        </dgm:presLayoutVars>
      </dgm:prSet>
      <dgm:spPr/>
    </dgm:pt>
    <dgm:pt modelId="{6E818139-9123-4EA5-8A4E-FA9BD36A6C65}" type="pres">
      <dgm:prSet presAssocID="{0BD47185-9727-408A-9901-E25C42F87557}" presName="sibTrans" presStyleLbl="sibTrans1D1" presStyleIdx="5" presStyleCnt="16"/>
      <dgm:spPr/>
    </dgm:pt>
    <dgm:pt modelId="{7DF9971B-0F8D-4BB9-86E2-7DE6DCE76C19}" type="pres">
      <dgm:prSet presAssocID="{0BD47185-9727-408A-9901-E25C42F87557}" presName="connectorText" presStyleLbl="sibTrans1D1" presStyleIdx="5" presStyleCnt="16"/>
      <dgm:spPr/>
    </dgm:pt>
    <dgm:pt modelId="{7CF14C94-F87F-45FF-87B1-C032896F1BC2}" type="pres">
      <dgm:prSet presAssocID="{EDE9185E-874D-4BBC-B8A0-7B9319083693}" presName="node" presStyleLbl="node1" presStyleIdx="6" presStyleCnt="17">
        <dgm:presLayoutVars>
          <dgm:bulletEnabled val="1"/>
        </dgm:presLayoutVars>
      </dgm:prSet>
      <dgm:spPr/>
    </dgm:pt>
    <dgm:pt modelId="{6BA7F1C3-76FA-4FA7-A480-D508D040E681}" type="pres">
      <dgm:prSet presAssocID="{2940E8DF-78F5-4FFF-87C2-CBE2ED5B1136}" presName="sibTrans" presStyleLbl="sibTrans1D1" presStyleIdx="6" presStyleCnt="16"/>
      <dgm:spPr/>
    </dgm:pt>
    <dgm:pt modelId="{74F25CB8-0460-488E-B2CE-AED2BDD57BF0}" type="pres">
      <dgm:prSet presAssocID="{2940E8DF-78F5-4FFF-87C2-CBE2ED5B1136}" presName="connectorText" presStyleLbl="sibTrans1D1" presStyleIdx="6" presStyleCnt="16"/>
      <dgm:spPr/>
    </dgm:pt>
    <dgm:pt modelId="{6DBFD550-83C3-49B8-BE3D-88ADD5F05FEA}" type="pres">
      <dgm:prSet presAssocID="{3F90BAE7-8F33-4811-8620-541EAC8CCD57}" presName="node" presStyleLbl="node1" presStyleIdx="7" presStyleCnt="17">
        <dgm:presLayoutVars>
          <dgm:bulletEnabled val="1"/>
        </dgm:presLayoutVars>
      </dgm:prSet>
      <dgm:spPr/>
    </dgm:pt>
    <dgm:pt modelId="{3A07C841-72F0-4250-8111-86615B9C4CA4}" type="pres">
      <dgm:prSet presAssocID="{D61D6E9E-264A-4E69-8C1E-814F661E7C2D}" presName="sibTrans" presStyleLbl="sibTrans1D1" presStyleIdx="7" presStyleCnt="16"/>
      <dgm:spPr/>
    </dgm:pt>
    <dgm:pt modelId="{DCB7A635-A265-4570-97CC-EAD3C4CE6F09}" type="pres">
      <dgm:prSet presAssocID="{D61D6E9E-264A-4E69-8C1E-814F661E7C2D}" presName="connectorText" presStyleLbl="sibTrans1D1" presStyleIdx="7" presStyleCnt="16"/>
      <dgm:spPr/>
    </dgm:pt>
    <dgm:pt modelId="{EE07531E-EBD2-40CB-9770-130D52CBFE6E}" type="pres">
      <dgm:prSet presAssocID="{36E754CF-717E-4C71-A75E-7F46BF540592}" presName="node" presStyleLbl="node1" presStyleIdx="8" presStyleCnt="17">
        <dgm:presLayoutVars>
          <dgm:bulletEnabled val="1"/>
        </dgm:presLayoutVars>
      </dgm:prSet>
      <dgm:spPr/>
    </dgm:pt>
    <dgm:pt modelId="{731E08D6-37AA-4571-89AF-2EA5621A630B}" type="pres">
      <dgm:prSet presAssocID="{FDEF1FE8-EFEA-4266-B807-796CFC114B82}" presName="sibTrans" presStyleLbl="sibTrans1D1" presStyleIdx="8" presStyleCnt="16"/>
      <dgm:spPr/>
    </dgm:pt>
    <dgm:pt modelId="{F2101693-D049-4C35-82D2-CD9D79D4731A}" type="pres">
      <dgm:prSet presAssocID="{FDEF1FE8-EFEA-4266-B807-796CFC114B82}" presName="connectorText" presStyleLbl="sibTrans1D1" presStyleIdx="8" presStyleCnt="16"/>
      <dgm:spPr/>
    </dgm:pt>
    <dgm:pt modelId="{9B1912C2-E1CF-4051-AE6C-E6AC579FEC2D}" type="pres">
      <dgm:prSet presAssocID="{0B0C9CE7-2498-4398-9FA7-4A8CA83DED80}" presName="node" presStyleLbl="node1" presStyleIdx="9" presStyleCnt="17">
        <dgm:presLayoutVars>
          <dgm:bulletEnabled val="1"/>
        </dgm:presLayoutVars>
      </dgm:prSet>
      <dgm:spPr/>
    </dgm:pt>
    <dgm:pt modelId="{B3B2B9B5-8866-4998-A4B8-737F762C2618}" type="pres">
      <dgm:prSet presAssocID="{3079668C-D2AB-4B1B-A932-CCE3C351D36D}" presName="sibTrans" presStyleLbl="sibTrans1D1" presStyleIdx="9" presStyleCnt="16"/>
      <dgm:spPr/>
    </dgm:pt>
    <dgm:pt modelId="{86B5669F-D7E2-4947-8060-CB0028F26C76}" type="pres">
      <dgm:prSet presAssocID="{3079668C-D2AB-4B1B-A932-CCE3C351D36D}" presName="connectorText" presStyleLbl="sibTrans1D1" presStyleIdx="9" presStyleCnt="16"/>
      <dgm:spPr/>
    </dgm:pt>
    <dgm:pt modelId="{235A7C18-EF72-4CC0-A9FA-968B5D12691A}" type="pres">
      <dgm:prSet presAssocID="{E3717D9A-C5BA-46D7-801E-61B47EB8790A}" presName="node" presStyleLbl="node1" presStyleIdx="10" presStyleCnt="17">
        <dgm:presLayoutVars>
          <dgm:bulletEnabled val="1"/>
        </dgm:presLayoutVars>
      </dgm:prSet>
      <dgm:spPr/>
    </dgm:pt>
    <dgm:pt modelId="{C33C8E13-4745-4CE1-A244-5F8C2BB2D68F}" type="pres">
      <dgm:prSet presAssocID="{94A8950B-451E-4456-865F-0FEB0543110C}" presName="sibTrans" presStyleLbl="sibTrans1D1" presStyleIdx="10" presStyleCnt="16"/>
      <dgm:spPr/>
    </dgm:pt>
    <dgm:pt modelId="{C6696659-0678-4FC5-A229-E8C309632A67}" type="pres">
      <dgm:prSet presAssocID="{94A8950B-451E-4456-865F-0FEB0543110C}" presName="connectorText" presStyleLbl="sibTrans1D1" presStyleIdx="10" presStyleCnt="16"/>
      <dgm:spPr/>
    </dgm:pt>
    <dgm:pt modelId="{627FDB46-35B9-465E-920E-EE2F59C93157}" type="pres">
      <dgm:prSet presAssocID="{99EEF43A-CE15-4EC2-922C-C4A1711DDF6E}" presName="node" presStyleLbl="node1" presStyleIdx="11" presStyleCnt="17">
        <dgm:presLayoutVars>
          <dgm:bulletEnabled val="1"/>
        </dgm:presLayoutVars>
      </dgm:prSet>
      <dgm:spPr/>
    </dgm:pt>
    <dgm:pt modelId="{522BC0D9-9BD0-439D-9DA8-9267026CCDDB}" type="pres">
      <dgm:prSet presAssocID="{0CCA6D27-97A5-4843-9A84-994BDF565F00}" presName="sibTrans" presStyleLbl="sibTrans1D1" presStyleIdx="11" presStyleCnt="16"/>
      <dgm:spPr/>
    </dgm:pt>
    <dgm:pt modelId="{0E0DCF7E-8F13-4CF9-994E-A9298CED8B55}" type="pres">
      <dgm:prSet presAssocID="{0CCA6D27-97A5-4843-9A84-994BDF565F00}" presName="connectorText" presStyleLbl="sibTrans1D1" presStyleIdx="11" presStyleCnt="16"/>
      <dgm:spPr/>
    </dgm:pt>
    <dgm:pt modelId="{4D02FC74-A11D-4C42-8317-0910A4B7276F}" type="pres">
      <dgm:prSet presAssocID="{876936C3-8F14-4FA3-9961-4475E5864743}" presName="node" presStyleLbl="node1" presStyleIdx="12" presStyleCnt="17">
        <dgm:presLayoutVars>
          <dgm:bulletEnabled val="1"/>
        </dgm:presLayoutVars>
      </dgm:prSet>
      <dgm:spPr/>
    </dgm:pt>
    <dgm:pt modelId="{F2B5D056-EFFB-4D32-94E0-91FAC50BF20F}" type="pres">
      <dgm:prSet presAssocID="{FD6D70C9-F6E2-4A06-AB43-83D3C21A6584}" presName="sibTrans" presStyleLbl="sibTrans1D1" presStyleIdx="12" presStyleCnt="16"/>
      <dgm:spPr/>
    </dgm:pt>
    <dgm:pt modelId="{22C65A11-DBC5-4E4A-84CA-CF64B4B031A5}" type="pres">
      <dgm:prSet presAssocID="{FD6D70C9-F6E2-4A06-AB43-83D3C21A6584}" presName="connectorText" presStyleLbl="sibTrans1D1" presStyleIdx="12" presStyleCnt="16"/>
      <dgm:spPr/>
    </dgm:pt>
    <dgm:pt modelId="{45753E0F-163E-4AA8-9277-D0871F6DF653}" type="pres">
      <dgm:prSet presAssocID="{AA80E1FB-E2A7-4EA4-BFE7-888AF0B828CD}" presName="node" presStyleLbl="node1" presStyleIdx="13" presStyleCnt="17">
        <dgm:presLayoutVars>
          <dgm:bulletEnabled val="1"/>
        </dgm:presLayoutVars>
      </dgm:prSet>
      <dgm:spPr/>
    </dgm:pt>
    <dgm:pt modelId="{DD35C2B4-4A6B-40B5-95BD-62D5F209025F}" type="pres">
      <dgm:prSet presAssocID="{53BCD97F-19CF-4FB4-9A5D-33D18D60D1CB}" presName="sibTrans" presStyleLbl="sibTrans1D1" presStyleIdx="13" presStyleCnt="16"/>
      <dgm:spPr/>
    </dgm:pt>
    <dgm:pt modelId="{5FFFAF5B-B256-4F07-84D7-ECAB32C17939}" type="pres">
      <dgm:prSet presAssocID="{53BCD97F-19CF-4FB4-9A5D-33D18D60D1CB}" presName="connectorText" presStyleLbl="sibTrans1D1" presStyleIdx="13" presStyleCnt="16"/>
      <dgm:spPr/>
    </dgm:pt>
    <dgm:pt modelId="{FBE4F787-4AB1-4A84-88FA-E46968E3C8FE}" type="pres">
      <dgm:prSet presAssocID="{1499B1EA-5C2C-47A3-891E-B87333E6519B}" presName="node" presStyleLbl="node1" presStyleIdx="14" presStyleCnt="17">
        <dgm:presLayoutVars>
          <dgm:bulletEnabled val="1"/>
        </dgm:presLayoutVars>
      </dgm:prSet>
      <dgm:spPr/>
    </dgm:pt>
    <dgm:pt modelId="{EDFBA90A-4888-47B8-8D0A-B0BB79CC4A51}" type="pres">
      <dgm:prSet presAssocID="{C7FBCD56-D4AB-4A4C-BA7B-8AB694D911B4}" presName="sibTrans" presStyleLbl="sibTrans1D1" presStyleIdx="14" presStyleCnt="16"/>
      <dgm:spPr/>
    </dgm:pt>
    <dgm:pt modelId="{D50494DB-EC6D-4623-A914-29241B77C816}" type="pres">
      <dgm:prSet presAssocID="{C7FBCD56-D4AB-4A4C-BA7B-8AB694D911B4}" presName="connectorText" presStyleLbl="sibTrans1D1" presStyleIdx="14" presStyleCnt="16"/>
      <dgm:spPr/>
    </dgm:pt>
    <dgm:pt modelId="{2E873A18-3BB8-4867-B4EC-CD4D6914386C}" type="pres">
      <dgm:prSet presAssocID="{E8464ED5-91F2-49DE-B311-468A5B02BFC1}" presName="node" presStyleLbl="node1" presStyleIdx="15" presStyleCnt="17">
        <dgm:presLayoutVars>
          <dgm:bulletEnabled val="1"/>
        </dgm:presLayoutVars>
      </dgm:prSet>
      <dgm:spPr/>
    </dgm:pt>
    <dgm:pt modelId="{9168A32A-329B-4436-A4E8-1968BCAE95A6}" type="pres">
      <dgm:prSet presAssocID="{CCC04FCC-7E5F-4355-8304-60A4956E3549}" presName="sibTrans" presStyleLbl="sibTrans1D1" presStyleIdx="15" presStyleCnt="16"/>
      <dgm:spPr/>
    </dgm:pt>
    <dgm:pt modelId="{01144ABE-4EBB-4545-B3F3-A8B5B606012B}" type="pres">
      <dgm:prSet presAssocID="{CCC04FCC-7E5F-4355-8304-60A4956E3549}" presName="connectorText" presStyleLbl="sibTrans1D1" presStyleIdx="15" presStyleCnt="16"/>
      <dgm:spPr/>
    </dgm:pt>
    <dgm:pt modelId="{AF09C222-1D99-4F9B-882C-509DBA6E7A14}" type="pres">
      <dgm:prSet presAssocID="{FB3263D9-28D3-4CAB-9112-981F3A809271}" presName="node" presStyleLbl="node1" presStyleIdx="16" presStyleCnt="17">
        <dgm:presLayoutVars>
          <dgm:bulletEnabled val="1"/>
        </dgm:presLayoutVars>
      </dgm:prSet>
      <dgm:spPr/>
    </dgm:pt>
  </dgm:ptLst>
  <dgm:cxnLst>
    <dgm:cxn modelId="{86467004-F14D-455A-B692-329BFD60B345}" srcId="{EAFD7787-98A0-425E-9463-1272C6C34290}" destId="{99EEF43A-CE15-4EC2-922C-C4A1711DDF6E}" srcOrd="11" destOrd="0" parTransId="{3D21ECA0-9C40-4C90-8062-55ABDCA2A8FC}" sibTransId="{0CCA6D27-97A5-4843-9A84-994BDF565F00}"/>
    <dgm:cxn modelId="{47F8D605-5633-4568-83FC-F44DBACBD2C2}" srcId="{EAFD7787-98A0-425E-9463-1272C6C34290}" destId="{4D13EE09-9101-44FD-AE5D-B01F6BF7FE44}" srcOrd="3" destOrd="0" parTransId="{2FD819F7-B992-4536-A3E0-3407732C43E2}" sibTransId="{6B0F8716-D924-48B6-B0E4-79B201C69BFB}"/>
    <dgm:cxn modelId="{C8A26B08-8B7E-429B-83E3-3FF432A1AD6E}" type="presOf" srcId="{6B0F8716-D924-48B6-B0E4-79B201C69BFB}" destId="{E167D866-BAD7-4A65-B0A5-E6CE92DF1765}" srcOrd="1" destOrd="0" presId="urn:microsoft.com/office/officeart/2016/7/layout/RepeatingBendingProcessNew"/>
    <dgm:cxn modelId="{1F84E00F-FDE2-4C80-8C31-EA8307497A5E}" type="presOf" srcId="{CCC04FCC-7E5F-4355-8304-60A4956E3549}" destId="{01144ABE-4EBB-4545-B3F3-A8B5B606012B}" srcOrd="1" destOrd="0" presId="urn:microsoft.com/office/officeart/2016/7/layout/RepeatingBendingProcessNew"/>
    <dgm:cxn modelId="{8B735714-9E0F-4F8A-B7F5-5F17933F8137}" type="presOf" srcId="{932ADFE7-6F4D-4034-9A7F-48E22F1728AE}" destId="{0834CED2-DEEA-4769-B19C-2BDF9A4D3953}" srcOrd="1" destOrd="0" presId="urn:microsoft.com/office/officeart/2016/7/layout/RepeatingBendingProcessNew"/>
    <dgm:cxn modelId="{56E3AB14-2539-4A40-BC39-75EB7D3BE7A4}" type="presOf" srcId="{FDEF1FE8-EFEA-4266-B807-796CFC114B82}" destId="{731E08D6-37AA-4571-89AF-2EA5621A630B}" srcOrd="0" destOrd="0" presId="urn:microsoft.com/office/officeart/2016/7/layout/RepeatingBendingProcessNew"/>
    <dgm:cxn modelId="{3F33831A-4503-4DA9-AA26-D5F435FC742F}" type="presOf" srcId="{F13A3D9D-AB50-46BB-9BF4-FE2E34FC5E0A}" destId="{2FF09B00-A03F-4010-BB11-28D242B22190}" srcOrd="0" destOrd="0" presId="urn:microsoft.com/office/officeart/2016/7/layout/RepeatingBendingProcessNew"/>
    <dgm:cxn modelId="{CF61881B-AF64-49FA-9D9B-EC5CAACC7D9B}" srcId="{EAFD7787-98A0-425E-9463-1272C6C34290}" destId="{36EAB861-7345-40FB-B992-E8BED8E2832C}" srcOrd="2" destOrd="0" parTransId="{AD8D3D15-0332-409E-AF41-BD1C7D5DE05A}" sibTransId="{5B1D7931-154E-4BE0-88D6-74585874E58A}"/>
    <dgm:cxn modelId="{C5F88823-880E-4946-9988-63F4B20F5110}" srcId="{EAFD7787-98A0-425E-9463-1272C6C34290}" destId="{AA80E1FB-E2A7-4EA4-BFE7-888AF0B828CD}" srcOrd="13" destOrd="0" parTransId="{5E8067D3-8F3E-4F38-AD57-14CD811AABC3}" sibTransId="{53BCD97F-19CF-4FB4-9A5D-33D18D60D1CB}"/>
    <dgm:cxn modelId="{9F7E8624-0BA1-41CE-A32B-B1CB768584D7}" type="presOf" srcId="{EDE9185E-874D-4BBC-B8A0-7B9319083693}" destId="{7CF14C94-F87F-45FF-87B1-C032896F1BC2}" srcOrd="0" destOrd="0" presId="urn:microsoft.com/office/officeart/2016/7/layout/RepeatingBendingProcessNew"/>
    <dgm:cxn modelId="{CDB75226-811D-434C-8074-13A91A2620B6}" type="presOf" srcId="{D61D6E9E-264A-4E69-8C1E-814F661E7C2D}" destId="{3A07C841-72F0-4250-8111-86615B9C4CA4}" srcOrd="0" destOrd="0" presId="urn:microsoft.com/office/officeart/2016/7/layout/RepeatingBendingProcessNew"/>
    <dgm:cxn modelId="{9238A527-53D7-489C-8987-5FF1EB22F4F0}" type="presOf" srcId="{FB3263D9-28D3-4CAB-9112-981F3A809271}" destId="{AF09C222-1D99-4F9B-882C-509DBA6E7A14}" srcOrd="0" destOrd="0" presId="urn:microsoft.com/office/officeart/2016/7/layout/RepeatingBendingProcessNew"/>
    <dgm:cxn modelId="{BD93D628-81B1-4EBE-8366-BB5FB66D5030}" srcId="{EAFD7787-98A0-425E-9463-1272C6C34290}" destId="{EDE9185E-874D-4BBC-B8A0-7B9319083693}" srcOrd="6" destOrd="0" parTransId="{BCE9B7C8-79E7-46E0-BFCE-0F89F1F8919C}" sibTransId="{2940E8DF-78F5-4FFF-87C2-CBE2ED5B1136}"/>
    <dgm:cxn modelId="{63F3A72A-B71D-4BCD-8B39-B7289D30C840}" srcId="{EAFD7787-98A0-425E-9463-1272C6C34290}" destId="{876936C3-8F14-4FA3-9961-4475E5864743}" srcOrd="12" destOrd="0" parTransId="{669135E1-B964-47F7-8FFA-B980E2662E60}" sibTransId="{FD6D70C9-F6E2-4A06-AB43-83D3C21A6584}"/>
    <dgm:cxn modelId="{C730D92C-8413-4219-A2DE-062F962503D9}" type="presOf" srcId="{FDEF1FE8-EFEA-4266-B807-796CFC114B82}" destId="{F2101693-D049-4C35-82D2-CD9D79D4731A}" srcOrd="1" destOrd="0" presId="urn:microsoft.com/office/officeart/2016/7/layout/RepeatingBendingProcessNew"/>
    <dgm:cxn modelId="{FEB76F32-AA80-46C2-B378-F37BE29B1217}" srcId="{EAFD7787-98A0-425E-9463-1272C6C34290}" destId="{E3717D9A-C5BA-46D7-801E-61B47EB8790A}" srcOrd="10" destOrd="0" parTransId="{2EDD9C15-C5C3-4D91-92E3-9D2EE79CEA52}" sibTransId="{94A8950B-451E-4456-865F-0FEB0543110C}"/>
    <dgm:cxn modelId="{7E6F0D35-D8F9-4E17-8448-AA1D7E2BFB4A}" type="presOf" srcId="{3F90BAE7-8F33-4811-8620-541EAC8CCD57}" destId="{6DBFD550-83C3-49B8-BE3D-88ADD5F05FEA}" srcOrd="0" destOrd="0" presId="urn:microsoft.com/office/officeart/2016/7/layout/RepeatingBendingProcessNew"/>
    <dgm:cxn modelId="{41B53338-36A8-448B-AE91-78F7A9DEC35D}" srcId="{EAFD7787-98A0-425E-9463-1272C6C34290}" destId="{1499B1EA-5C2C-47A3-891E-B87333E6519B}" srcOrd="14" destOrd="0" parTransId="{BF790ECA-D1D8-4154-A6E9-861412B0D32E}" sibTransId="{C7FBCD56-D4AB-4A4C-BA7B-8AB694D911B4}"/>
    <dgm:cxn modelId="{90A7D938-7D5E-45B3-BE15-2BC8C332B002}" type="presOf" srcId="{6B0F8716-D924-48B6-B0E4-79B201C69BFB}" destId="{499C1554-C68C-4EAA-8161-86A176F6BF96}" srcOrd="0" destOrd="0" presId="urn:microsoft.com/office/officeart/2016/7/layout/RepeatingBendingProcessNew"/>
    <dgm:cxn modelId="{9FF56B3D-C56A-4AEC-B290-9B2C33C25672}" srcId="{EAFD7787-98A0-425E-9463-1272C6C34290}" destId="{0B0C9CE7-2498-4398-9FA7-4A8CA83DED80}" srcOrd="9" destOrd="0" parTransId="{563E8B4F-3012-48FA-877E-ED5D22AC64FA}" sibTransId="{3079668C-D2AB-4B1B-A932-CCE3C351D36D}"/>
    <dgm:cxn modelId="{21208A5C-4A50-4259-A270-01BB946C0ED4}" type="presOf" srcId="{0B0C9CE7-2498-4398-9FA7-4A8CA83DED80}" destId="{9B1912C2-E1CF-4051-AE6C-E6AC579FEC2D}" srcOrd="0" destOrd="0" presId="urn:microsoft.com/office/officeart/2016/7/layout/RepeatingBendingProcessNew"/>
    <dgm:cxn modelId="{DA551563-17B2-4C76-8EC3-37F4714C518D}" type="presOf" srcId="{94A8950B-451E-4456-865F-0FEB0543110C}" destId="{C6696659-0678-4FC5-A229-E8C309632A67}" srcOrd="1" destOrd="0" presId="urn:microsoft.com/office/officeart/2016/7/layout/RepeatingBendingProcessNew"/>
    <dgm:cxn modelId="{BA3F7B43-6B57-47A9-8D96-B7D4F904C71E}" type="presOf" srcId="{99EEF43A-CE15-4EC2-922C-C4A1711DDF6E}" destId="{627FDB46-35B9-465E-920E-EE2F59C93157}" srcOrd="0" destOrd="0" presId="urn:microsoft.com/office/officeart/2016/7/layout/RepeatingBendingProcessNew"/>
    <dgm:cxn modelId="{07EC4045-AD0E-4A11-82AD-7E798723F483}" type="presOf" srcId="{C7FBCD56-D4AB-4A4C-BA7B-8AB694D911B4}" destId="{D50494DB-EC6D-4623-A914-29241B77C816}" srcOrd="1" destOrd="0" presId="urn:microsoft.com/office/officeart/2016/7/layout/RepeatingBendingProcessNew"/>
    <dgm:cxn modelId="{15329E46-626A-457E-A5B3-C5F06E93D2CC}" type="presOf" srcId="{EAFD7787-98A0-425E-9463-1272C6C34290}" destId="{33FBE06F-F57C-4F65-984D-6EE6387F245C}" srcOrd="0" destOrd="0" presId="urn:microsoft.com/office/officeart/2016/7/layout/RepeatingBendingProcessNew"/>
    <dgm:cxn modelId="{96C48C48-AD73-439E-9C45-4455DCCEC2B7}" srcId="{EAFD7787-98A0-425E-9463-1272C6C34290}" destId="{3F90BAE7-8F33-4811-8620-541EAC8CCD57}" srcOrd="7" destOrd="0" parTransId="{31CA585A-9842-4320-98FC-E7ECCFC7FC6B}" sibTransId="{D61D6E9E-264A-4E69-8C1E-814F661E7C2D}"/>
    <dgm:cxn modelId="{0E391369-2F73-48C1-A5B1-E9A965D5728E}" type="presOf" srcId="{EA31FED9-BFD6-4F28-A50F-9D04CC759D68}" destId="{F31331E5-3B92-4116-B981-B5B030015F46}" srcOrd="1" destOrd="0" presId="urn:microsoft.com/office/officeart/2016/7/layout/RepeatingBendingProcessNew"/>
    <dgm:cxn modelId="{A064436B-F82F-416F-BF10-37A1465C9966}" srcId="{EAFD7787-98A0-425E-9463-1272C6C34290}" destId="{F13A3D9D-AB50-46BB-9BF4-FE2E34FC5E0A}" srcOrd="0" destOrd="0" parTransId="{2AE597E3-EA0A-48E0-9805-E573EE2B3CD3}" sibTransId="{932ADFE7-6F4D-4034-9A7F-48E22F1728AE}"/>
    <dgm:cxn modelId="{102AF86B-0E35-42BC-B416-3C56C5EFF6CF}" type="presOf" srcId="{10BF47B8-D1D6-49BF-BB0A-62B444DE482A}" destId="{0F772A5A-3333-4085-B2E4-58F8EE18A799}" srcOrd="0" destOrd="0" presId="urn:microsoft.com/office/officeart/2016/7/layout/RepeatingBendingProcessNew"/>
    <dgm:cxn modelId="{D63C1770-E262-447C-BDF5-9E9FA94CAE0B}" type="presOf" srcId="{1499B1EA-5C2C-47A3-891E-B87333E6519B}" destId="{FBE4F787-4AB1-4A84-88FA-E46968E3C8FE}" srcOrd="0" destOrd="0" presId="urn:microsoft.com/office/officeart/2016/7/layout/RepeatingBendingProcessNew"/>
    <dgm:cxn modelId="{1C7DF271-2465-40FC-AB1D-24E461023057}" type="presOf" srcId="{2940E8DF-78F5-4FFF-87C2-CBE2ED5B1136}" destId="{6BA7F1C3-76FA-4FA7-A480-D508D040E681}" srcOrd="0" destOrd="0" presId="urn:microsoft.com/office/officeart/2016/7/layout/RepeatingBendingProcessNew"/>
    <dgm:cxn modelId="{AABBD474-A60F-4BB0-B1F5-01A00C881D5F}" type="presOf" srcId="{53BCD97F-19CF-4FB4-9A5D-33D18D60D1CB}" destId="{DD35C2B4-4A6B-40B5-95BD-62D5F209025F}" srcOrd="0" destOrd="0" presId="urn:microsoft.com/office/officeart/2016/7/layout/RepeatingBendingProcessNew"/>
    <dgm:cxn modelId="{169AA076-049C-4C3C-9470-880047885CB8}" srcId="{EAFD7787-98A0-425E-9463-1272C6C34290}" destId="{5D1EC0D4-5F95-44C0-9676-065DFBEB2EBD}" srcOrd="5" destOrd="0" parTransId="{1CA36CF6-E42B-4E5B-98C8-9D9ACADAE6A1}" sibTransId="{0BD47185-9727-408A-9901-E25C42F87557}"/>
    <dgm:cxn modelId="{F80A0577-CA28-4554-927B-4F9788D833A6}" type="presOf" srcId="{2940E8DF-78F5-4FFF-87C2-CBE2ED5B1136}" destId="{74F25CB8-0460-488E-B2CE-AED2BDD57BF0}" srcOrd="1" destOrd="0" presId="urn:microsoft.com/office/officeart/2016/7/layout/RepeatingBendingProcessNew"/>
    <dgm:cxn modelId="{2F330757-DC54-4746-8AC0-B92B20F8F8EA}" srcId="{EAFD7787-98A0-425E-9463-1272C6C34290}" destId="{AC629ABA-B7DE-427E-8243-84A220B95F66}" srcOrd="4" destOrd="0" parTransId="{D429D728-63DD-4690-A51C-AF44EC674CA1}" sibTransId="{EA31FED9-BFD6-4F28-A50F-9D04CC759D68}"/>
    <dgm:cxn modelId="{8B1E788B-301D-41F2-B982-B741C964936A}" type="presOf" srcId="{D61D6E9E-264A-4E69-8C1E-814F661E7C2D}" destId="{DCB7A635-A265-4570-97CC-EAD3C4CE6F09}" srcOrd="1" destOrd="0" presId="urn:microsoft.com/office/officeart/2016/7/layout/RepeatingBendingProcessNew"/>
    <dgm:cxn modelId="{F4F3248D-C732-436E-A431-66B4F566D4AE}" type="presOf" srcId="{876936C3-8F14-4FA3-9961-4475E5864743}" destId="{4D02FC74-A11D-4C42-8317-0910A4B7276F}" srcOrd="0" destOrd="0" presId="urn:microsoft.com/office/officeart/2016/7/layout/RepeatingBendingProcessNew"/>
    <dgm:cxn modelId="{6B86E38D-53C2-4953-970E-EC02C403385E}" type="presOf" srcId="{4D13EE09-9101-44FD-AE5D-B01F6BF7FE44}" destId="{5188B441-24AA-4A2D-98E6-FA48B7E945A4}" srcOrd="0" destOrd="0" presId="urn:microsoft.com/office/officeart/2016/7/layout/RepeatingBendingProcessNew"/>
    <dgm:cxn modelId="{0DF26E8F-903B-4119-A5BF-D647708327A6}" type="presOf" srcId="{FD6D70C9-F6E2-4A06-AB43-83D3C21A6584}" destId="{F2B5D056-EFFB-4D32-94E0-91FAC50BF20F}" srcOrd="0" destOrd="0" presId="urn:microsoft.com/office/officeart/2016/7/layout/RepeatingBendingProcessNew"/>
    <dgm:cxn modelId="{23A99893-6B4E-4763-9113-CAC2EBA9F699}" type="presOf" srcId="{3079668C-D2AB-4B1B-A932-CCE3C351D36D}" destId="{B3B2B9B5-8866-4998-A4B8-737F762C2618}" srcOrd="0" destOrd="0" presId="urn:microsoft.com/office/officeart/2016/7/layout/RepeatingBendingProcessNew"/>
    <dgm:cxn modelId="{4C4D1D98-97D7-42B2-A957-62666FBEFFC7}" type="presOf" srcId="{94A8950B-451E-4456-865F-0FEB0543110C}" destId="{C33C8E13-4745-4CE1-A244-5F8C2BB2D68F}" srcOrd="0" destOrd="0" presId="urn:microsoft.com/office/officeart/2016/7/layout/RepeatingBendingProcessNew"/>
    <dgm:cxn modelId="{2CA69D99-A17E-4F12-BA61-3939948E25C3}" type="presOf" srcId="{0BD47185-9727-408A-9901-E25C42F87557}" destId="{7DF9971B-0F8D-4BB9-86E2-7DE6DCE76C19}" srcOrd="1" destOrd="0" presId="urn:microsoft.com/office/officeart/2016/7/layout/RepeatingBendingProcessNew"/>
    <dgm:cxn modelId="{A9F3C6A1-1B5A-4FA4-A3A3-E358F66BEA41}" type="presOf" srcId="{AC629ABA-B7DE-427E-8243-84A220B95F66}" destId="{1CA9474E-0234-48FB-9316-143DF698BD6F}" srcOrd="0" destOrd="0" presId="urn:microsoft.com/office/officeart/2016/7/layout/RepeatingBendingProcessNew"/>
    <dgm:cxn modelId="{048736A2-B2AA-4039-AB9A-A6E8071A420E}" type="presOf" srcId="{C7FBCD56-D4AB-4A4C-BA7B-8AB694D911B4}" destId="{EDFBA90A-4888-47B8-8D0A-B0BB79CC4A51}" srcOrd="0" destOrd="0" presId="urn:microsoft.com/office/officeart/2016/7/layout/RepeatingBendingProcessNew"/>
    <dgm:cxn modelId="{5FDDF1A6-2610-4CD5-9DE0-080D09B787FD}" type="presOf" srcId="{36EAB861-7345-40FB-B992-E8BED8E2832C}" destId="{52F166E0-DEDC-401C-A29A-70A2CBE192A1}" srcOrd="0" destOrd="0" presId="urn:microsoft.com/office/officeart/2016/7/layout/RepeatingBendingProcessNew"/>
    <dgm:cxn modelId="{D63850AE-DD48-4754-8814-1B302B046B24}" type="presOf" srcId="{EA31FED9-BFD6-4F28-A50F-9D04CC759D68}" destId="{EDCB3963-2BE8-4DA7-A7D9-63A657FE706E}" srcOrd="0" destOrd="0" presId="urn:microsoft.com/office/officeart/2016/7/layout/RepeatingBendingProcessNew"/>
    <dgm:cxn modelId="{DE1552AF-CC78-486F-9DD8-C926990241B7}" type="presOf" srcId="{10BF47B8-D1D6-49BF-BB0A-62B444DE482A}" destId="{8A3981C8-E812-47BD-870A-9B9A03DC71BF}" srcOrd="1" destOrd="0" presId="urn:microsoft.com/office/officeart/2016/7/layout/RepeatingBendingProcessNew"/>
    <dgm:cxn modelId="{F74F18B1-A620-428C-81DC-E8F1031A80DD}" type="presOf" srcId="{0CCA6D27-97A5-4843-9A84-994BDF565F00}" destId="{0E0DCF7E-8F13-4CF9-994E-A9298CED8B55}" srcOrd="1" destOrd="0" presId="urn:microsoft.com/office/officeart/2016/7/layout/RepeatingBendingProcessNew"/>
    <dgm:cxn modelId="{A650A6B3-9E57-4072-A0D7-6ABE4632B59A}" type="presOf" srcId="{5B1D7931-154E-4BE0-88D6-74585874E58A}" destId="{89E6E13B-E4A9-4637-BA59-D0E768C044E4}" srcOrd="0" destOrd="0" presId="urn:microsoft.com/office/officeart/2016/7/layout/RepeatingBendingProcessNew"/>
    <dgm:cxn modelId="{5DDB27BA-A7FB-4471-880D-BC1CF00C3F59}" type="presOf" srcId="{8DA87372-ABFC-4AF7-B0B8-84E78F34302D}" destId="{25D9CB0A-21B0-42F1-9E08-5C02C2B4DE47}" srcOrd="0" destOrd="0" presId="urn:microsoft.com/office/officeart/2016/7/layout/RepeatingBendingProcessNew"/>
    <dgm:cxn modelId="{9F8EB3BC-4FF2-413A-BAD5-FE237EDD69EA}" type="presOf" srcId="{5B1D7931-154E-4BE0-88D6-74585874E58A}" destId="{2B652AB0-EDAE-4087-83F7-CE7825DD469C}" srcOrd="1" destOrd="0" presId="urn:microsoft.com/office/officeart/2016/7/layout/RepeatingBendingProcessNew"/>
    <dgm:cxn modelId="{A2ACA3C0-7985-4EC7-A1A8-5926C58E32F6}" type="presOf" srcId="{0CCA6D27-97A5-4843-9A84-994BDF565F00}" destId="{522BC0D9-9BD0-439D-9DA8-9267026CCDDB}" srcOrd="0" destOrd="0" presId="urn:microsoft.com/office/officeart/2016/7/layout/RepeatingBendingProcessNew"/>
    <dgm:cxn modelId="{BB8977C5-C88E-4D25-A861-F3E2A69DD2D6}" type="presOf" srcId="{5D1EC0D4-5F95-44C0-9676-065DFBEB2EBD}" destId="{27225D10-48E5-43BE-8EC3-01C7D8A2A0F2}" srcOrd="0" destOrd="0" presId="urn:microsoft.com/office/officeart/2016/7/layout/RepeatingBendingProcessNew"/>
    <dgm:cxn modelId="{1ECD49C8-9EF8-4D2C-BDD5-42AF307F6EDB}" type="presOf" srcId="{FD6D70C9-F6E2-4A06-AB43-83D3C21A6584}" destId="{22C65A11-DBC5-4E4A-84CA-CF64B4B031A5}" srcOrd="1" destOrd="0" presId="urn:microsoft.com/office/officeart/2016/7/layout/RepeatingBendingProcessNew"/>
    <dgm:cxn modelId="{B8A2CBC9-E695-418B-9539-B72AA51AD447}" type="presOf" srcId="{932ADFE7-6F4D-4034-9A7F-48E22F1728AE}" destId="{2355E624-741B-4125-9B2B-61D6C06DABD6}" srcOrd="0" destOrd="0" presId="urn:microsoft.com/office/officeart/2016/7/layout/RepeatingBendingProcessNew"/>
    <dgm:cxn modelId="{A5CBB8CA-7653-458D-9698-7E7EEC783783}" type="presOf" srcId="{53BCD97F-19CF-4FB4-9A5D-33D18D60D1CB}" destId="{5FFFAF5B-B256-4F07-84D7-ECAB32C17939}" srcOrd="1" destOrd="0" presId="urn:microsoft.com/office/officeart/2016/7/layout/RepeatingBendingProcessNew"/>
    <dgm:cxn modelId="{4A4C5FCD-78BC-4AD5-A463-41B3B971B4CF}" type="presOf" srcId="{E3717D9A-C5BA-46D7-801E-61B47EB8790A}" destId="{235A7C18-EF72-4CC0-A9FA-968B5D12691A}" srcOrd="0" destOrd="0" presId="urn:microsoft.com/office/officeart/2016/7/layout/RepeatingBendingProcessNew"/>
    <dgm:cxn modelId="{0A906ED3-EF13-4D04-9193-80800C8075ED}" type="presOf" srcId="{AA80E1FB-E2A7-4EA4-BFE7-888AF0B828CD}" destId="{45753E0F-163E-4AA8-9277-D0871F6DF653}" srcOrd="0" destOrd="0" presId="urn:microsoft.com/office/officeart/2016/7/layout/RepeatingBendingProcessNew"/>
    <dgm:cxn modelId="{C1B829DA-A6C1-4677-8E17-7E9F1221B636}" type="presOf" srcId="{3079668C-D2AB-4B1B-A932-CCE3C351D36D}" destId="{86B5669F-D7E2-4947-8060-CB0028F26C76}" srcOrd="1" destOrd="0" presId="urn:microsoft.com/office/officeart/2016/7/layout/RepeatingBendingProcessNew"/>
    <dgm:cxn modelId="{00254CE5-AA47-4CD8-822F-5E10FB55EE66}" srcId="{EAFD7787-98A0-425E-9463-1272C6C34290}" destId="{8DA87372-ABFC-4AF7-B0B8-84E78F34302D}" srcOrd="1" destOrd="0" parTransId="{92EFE8D2-39C2-410B-BB45-BE061C813AB4}" sibTransId="{10BF47B8-D1D6-49BF-BB0A-62B444DE482A}"/>
    <dgm:cxn modelId="{3F257AE9-6318-4E87-AC90-5D7E3A04588D}" srcId="{EAFD7787-98A0-425E-9463-1272C6C34290}" destId="{36E754CF-717E-4C71-A75E-7F46BF540592}" srcOrd="8" destOrd="0" parTransId="{523181F3-81D4-4840-B552-4723A1D814A0}" sibTransId="{FDEF1FE8-EFEA-4266-B807-796CFC114B82}"/>
    <dgm:cxn modelId="{283178EC-BC64-4BB5-9133-ACB410C7904D}" type="presOf" srcId="{36E754CF-717E-4C71-A75E-7F46BF540592}" destId="{EE07531E-EBD2-40CB-9770-130D52CBFE6E}" srcOrd="0" destOrd="0" presId="urn:microsoft.com/office/officeart/2016/7/layout/RepeatingBendingProcessNew"/>
    <dgm:cxn modelId="{426EE8EF-1F16-4498-BDA1-ECD637FAC1D5}" type="presOf" srcId="{E8464ED5-91F2-49DE-B311-468A5B02BFC1}" destId="{2E873A18-3BB8-4867-B4EC-CD4D6914386C}" srcOrd="0" destOrd="0" presId="urn:microsoft.com/office/officeart/2016/7/layout/RepeatingBendingProcessNew"/>
    <dgm:cxn modelId="{06172BF1-7961-46B8-916C-B4F7FD0C7C71}" type="presOf" srcId="{CCC04FCC-7E5F-4355-8304-60A4956E3549}" destId="{9168A32A-329B-4436-A4E8-1968BCAE95A6}" srcOrd="0" destOrd="0" presId="urn:microsoft.com/office/officeart/2016/7/layout/RepeatingBendingProcessNew"/>
    <dgm:cxn modelId="{4BCF5CF1-5171-46F2-973B-4875BBF6E8D3}" srcId="{EAFD7787-98A0-425E-9463-1272C6C34290}" destId="{E8464ED5-91F2-49DE-B311-468A5B02BFC1}" srcOrd="15" destOrd="0" parTransId="{6D09448B-B992-4C82-88EA-CB72A97B3B7C}" sibTransId="{CCC04FCC-7E5F-4355-8304-60A4956E3549}"/>
    <dgm:cxn modelId="{E143A4FA-AFBB-4D55-8B7A-3478962AED56}" type="presOf" srcId="{0BD47185-9727-408A-9901-E25C42F87557}" destId="{6E818139-9123-4EA5-8A4E-FA9BD36A6C65}" srcOrd="0" destOrd="0" presId="urn:microsoft.com/office/officeart/2016/7/layout/RepeatingBendingProcessNew"/>
    <dgm:cxn modelId="{D1B22FFF-D4AB-4392-831E-C4DCE3416B37}" srcId="{EAFD7787-98A0-425E-9463-1272C6C34290}" destId="{FB3263D9-28D3-4CAB-9112-981F3A809271}" srcOrd="16" destOrd="0" parTransId="{6B2063BA-D391-46D5-8A75-89780112C929}" sibTransId="{EEEE26D4-955B-47E9-82D7-F20870DDB7B0}"/>
    <dgm:cxn modelId="{F6A02782-02A4-4852-A975-971ED62DC607}" type="presParOf" srcId="{33FBE06F-F57C-4F65-984D-6EE6387F245C}" destId="{2FF09B00-A03F-4010-BB11-28D242B22190}" srcOrd="0" destOrd="0" presId="urn:microsoft.com/office/officeart/2016/7/layout/RepeatingBendingProcessNew"/>
    <dgm:cxn modelId="{286CD771-0219-4C20-BD7B-A0D46D616AD9}" type="presParOf" srcId="{33FBE06F-F57C-4F65-984D-6EE6387F245C}" destId="{2355E624-741B-4125-9B2B-61D6C06DABD6}" srcOrd="1" destOrd="0" presId="urn:microsoft.com/office/officeart/2016/7/layout/RepeatingBendingProcessNew"/>
    <dgm:cxn modelId="{74868826-1722-40EC-A5A7-6DCAE817F469}" type="presParOf" srcId="{2355E624-741B-4125-9B2B-61D6C06DABD6}" destId="{0834CED2-DEEA-4769-B19C-2BDF9A4D3953}" srcOrd="0" destOrd="0" presId="urn:microsoft.com/office/officeart/2016/7/layout/RepeatingBendingProcessNew"/>
    <dgm:cxn modelId="{0181863B-CDB1-473E-91DF-B29F73B81090}" type="presParOf" srcId="{33FBE06F-F57C-4F65-984D-6EE6387F245C}" destId="{25D9CB0A-21B0-42F1-9E08-5C02C2B4DE47}" srcOrd="2" destOrd="0" presId="urn:microsoft.com/office/officeart/2016/7/layout/RepeatingBendingProcessNew"/>
    <dgm:cxn modelId="{073CA972-4250-4275-9E58-47BCCDD166A8}" type="presParOf" srcId="{33FBE06F-F57C-4F65-984D-6EE6387F245C}" destId="{0F772A5A-3333-4085-B2E4-58F8EE18A799}" srcOrd="3" destOrd="0" presId="urn:microsoft.com/office/officeart/2016/7/layout/RepeatingBendingProcessNew"/>
    <dgm:cxn modelId="{848595FE-FA9E-4327-9B90-35A71BE4C49F}" type="presParOf" srcId="{0F772A5A-3333-4085-B2E4-58F8EE18A799}" destId="{8A3981C8-E812-47BD-870A-9B9A03DC71BF}" srcOrd="0" destOrd="0" presId="urn:microsoft.com/office/officeart/2016/7/layout/RepeatingBendingProcessNew"/>
    <dgm:cxn modelId="{4450B060-958D-4230-A04D-C25A47EC294F}" type="presParOf" srcId="{33FBE06F-F57C-4F65-984D-6EE6387F245C}" destId="{52F166E0-DEDC-401C-A29A-70A2CBE192A1}" srcOrd="4" destOrd="0" presId="urn:microsoft.com/office/officeart/2016/7/layout/RepeatingBendingProcessNew"/>
    <dgm:cxn modelId="{F95EF4BC-896E-4BF4-A3A1-049300D8743F}" type="presParOf" srcId="{33FBE06F-F57C-4F65-984D-6EE6387F245C}" destId="{89E6E13B-E4A9-4637-BA59-D0E768C044E4}" srcOrd="5" destOrd="0" presId="urn:microsoft.com/office/officeart/2016/7/layout/RepeatingBendingProcessNew"/>
    <dgm:cxn modelId="{2C527D56-0BA0-4CC9-81B2-A9369B4EB8C8}" type="presParOf" srcId="{89E6E13B-E4A9-4637-BA59-D0E768C044E4}" destId="{2B652AB0-EDAE-4087-83F7-CE7825DD469C}" srcOrd="0" destOrd="0" presId="urn:microsoft.com/office/officeart/2016/7/layout/RepeatingBendingProcessNew"/>
    <dgm:cxn modelId="{CB34EE9D-FB7A-42C6-AC57-D0A82B1EE751}" type="presParOf" srcId="{33FBE06F-F57C-4F65-984D-6EE6387F245C}" destId="{5188B441-24AA-4A2D-98E6-FA48B7E945A4}" srcOrd="6" destOrd="0" presId="urn:microsoft.com/office/officeart/2016/7/layout/RepeatingBendingProcessNew"/>
    <dgm:cxn modelId="{06CAA032-9B20-4EC3-99CD-6BE18396C04A}" type="presParOf" srcId="{33FBE06F-F57C-4F65-984D-6EE6387F245C}" destId="{499C1554-C68C-4EAA-8161-86A176F6BF96}" srcOrd="7" destOrd="0" presId="urn:microsoft.com/office/officeart/2016/7/layout/RepeatingBendingProcessNew"/>
    <dgm:cxn modelId="{11A01527-E98F-4FF7-8DE9-7FA97179F999}" type="presParOf" srcId="{499C1554-C68C-4EAA-8161-86A176F6BF96}" destId="{E167D866-BAD7-4A65-B0A5-E6CE92DF1765}" srcOrd="0" destOrd="0" presId="urn:microsoft.com/office/officeart/2016/7/layout/RepeatingBendingProcessNew"/>
    <dgm:cxn modelId="{74AA041B-CA6F-4592-9A6E-BC9C5BF5A74A}" type="presParOf" srcId="{33FBE06F-F57C-4F65-984D-6EE6387F245C}" destId="{1CA9474E-0234-48FB-9316-143DF698BD6F}" srcOrd="8" destOrd="0" presId="urn:microsoft.com/office/officeart/2016/7/layout/RepeatingBendingProcessNew"/>
    <dgm:cxn modelId="{6EC1F931-399E-4A05-9111-2B5790DE3164}" type="presParOf" srcId="{33FBE06F-F57C-4F65-984D-6EE6387F245C}" destId="{EDCB3963-2BE8-4DA7-A7D9-63A657FE706E}" srcOrd="9" destOrd="0" presId="urn:microsoft.com/office/officeart/2016/7/layout/RepeatingBendingProcessNew"/>
    <dgm:cxn modelId="{1C1E353F-2D89-4DB6-B768-32C144DEA43A}" type="presParOf" srcId="{EDCB3963-2BE8-4DA7-A7D9-63A657FE706E}" destId="{F31331E5-3B92-4116-B981-B5B030015F46}" srcOrd="0" destOrd="0" presId="urn:microsoft.com/office/officeart/2016/7/layout/RepeatingBendingProcessNew"/>
    <dgm:cxn modelId="{F5585D8A-05A6-410F-96C2-3CFFD0C28CF4}" type="presParOf" srcId="{33FBE06F-F57C-4F65-984D-6EE6387F245C}" destId="{27225D10-48E5-43BE-8EC3-01C7D8A2A0F2}" srcOrd="10" destOrd="0" presId="urn:microsoft.com/office/officeart/2016/7/layout/RepeatingBendingProcessNew"/>
    <dgm:cxn modelId="{3647943D-F98A-47D2-B209-DE8C12DD4621}" type="presParOf" srcId="{33FBE06F-F57C-4F65-984D-6EE6387F245C}" destId="{6E818139-9123-4EA5-8A4E-FA9BD36A6C65}" srcOrd="11" destOrd="0" presId="urn:microsoft.com/office/officeart/2016/7/layout/RepeatingBendingProcessNew"/>
    <dgm:cxn modelId="{5307C5CF-0B6D-43E6-B8DE-A62C185F18D7}" type="presParOf" srcId="{6E818139-9123-4EA5-8A4E-FA9BD36A6C65}" destId="{7DF9971B-0F8D-4BB9-86E2-7DE6DCE76C19}" srcOrd="0" destOrd="0" presId="urn:microsoft.com/office/officeart/2016/7/layout/RepeatingBendingProcessNew"/>
    <dgm:cxn modelId="{2C02613A-314D-466F-BFBB-FBFA1B310D75}" type="presParOf" srcId="{33FBE06F-F57C-4F65-984D-6EE6387F245C}" destId="{7CF14C94-F87F-45FF-87B1-C032896F1BC2}" srcOrd="12" destOrd="0" presId="urn:microsoft.com/office/officeart/2016/7/layout/RepeatingBendingProcessNew"/>
    <dgm:cxn modelId="{A0F1B4F3-66C5-4CBE-ADF4-BACD8CF8FF15}" type="presParOf" srcId="{33FBE06F-F57C-4F65-984D-6EE6387F245C}" destId="{6BA7F1C3-76FA-4FA7-A480-D508D040E681}" srcOrd="13" destOrd="0" presId="urn:microsoft.com/office/officeart/2016/7/layout/RepeatingBendingProcessNew"/>
    <dgm:cxn modelId="{92C48B8E-7FBB-4AC3-9856-FE7AC29EECBA}" type="presParOf" srcId="{6BA7F1C3-76FA-4FA7-A480-D508D040E681}" destId="{74F25CB8-0460-488E-B2CE-AED2BDD57BF0}" srcOrd="0" destOrd="0" presId="urn:microsoft.com/office/officeart/2016/7/layout/RepeatingBendingProcessNew"/>
    <dgm:cxn modelId="{66E4F839-CB30-4F73-9999-84240E333722}" type="presParOf" srcId="{33FBE06F-F57C-4F65-984D-6EE6387F245C}" destId="{6DBFD550-83C3-49B8-BE3D-88ADD5F05FEA}" srcOrd="14" destOrd="0" presId="urn:microsoft.com/office/officeart/2016/7/layout/RepeatingBendingProcessNew"/>
    <dgm:cxn modelId="{04899E7C-6C93-413A-BD41-690BC12FCE3B}" type="presParOf" srcId="{33FBE06F-F57C-4F65-984D-6EE6387F245C}" destId="{3A07C841-72F0-4250-8111-86615B9C4CA4}" srcOrd="15" destOrd="0" presId="urn:microsoft.com/office/officeart/2016/7/layout/RepeatingBendingProcessNew"/>
    <dgm:cxn modelId="{72C07820-3098-492A-94A3-B118CFA91851}" type="presParOf" srcId="{3A07C841-72F0-4250-8111-86615B9C4CA4}" destId="{DCB7A635-A265-4570-97CC-EAD3C4CE6F09}" srcOrd="0" destOrd="0" presId="urn:microsoft.com/office/officeart/2016/7/layout/RepeatingBendingProcessNew"/>
    <dgm:cxn modelId="{F72B2AA1-F9F0-4585-8499-A7EB3598CA56}" type="presParOf" srcId="{33FBE06F-F57C-4F65-984D-6EE6387F245C}" destId="{EE07531E-EBD2-40CB-9770-130D52CBFE6E}" srcOrd="16" destOrd="0" presId="urn:microsoft.com/office/officeart/2016/7/layout/RepeatingBendingProcessNew"/>
    <dgm:cxn modelId="{419FCDD2-A26A-4C8B-A5EE-8F7BAD5CF871}" type="presParOf" srcId="{33FBE06F-F57C-4F65-984D-6EE6387F245C}" destId="{731E08D6-37AA-4571-89AF-2EA5621A630B}" srcOrd="17" destOrd="0" presId="urn:microsoft.com/office/officeart/2016/7/layout/RepeatingBendingProcessNew"/>
    <dgm:cxn modelId="{C15C93BD-E3B0-4C78-AE8A-921B4EBC6219}" type="presParOf" srcId="{731E08D6-37AA-4571-89AF-2EA5621A630B}" destId="{F2101693-D049-4C35-82D2-CD9D79D4731A}" srcOrd="0" destOrd="0" presId="urn:microsoft.com/office/officeart/2016/7/layout/RepeatingBendingProcessNew"/>
    <dgm:cxn modelId="{2C0DF34A-4340-4F8D-9521-41189DA75E54}" type="presParOf" srcId="{33FBE06F-F57C-4F65-984D-6EE6387F245C}" destId="{9B1912C2-E1CF-4051-AE6C-E6AC579FEC2D}" srcOrd="18" destOrd="0" presId="urn:microsoft.com/office/officeart/2016/7/layout/RepeatingBendingProcessNew"/>
    <dgm:cxn modelId="{65383DF0-6F1C-4C3C-BB06-56FBEC84358D}" type="presParOf" srcId="{33FBE06F-F57C-4F65-984D-6EE6387F245C}" destId="{B3B2B9B5-8866-4998-A4B8-737F762C2618}" srcOrd="19" destOrd="0" presId="urn:microsoft.com/office/officeart/2016/7/layout/RepeatingBendingProcessNew"/>
    <dgm:cxn modelId="{A5724B17-FAF1-4FC5-B80C-309C533471DD}" type="presParOf" srcId="{B3B2B9B5-8866-4998-A4B8-737F762C2618}" destId="{86B5669F-D7E2-4947-8060-CB0028F26C76}" srcOrd="0" destOrd="0" presId="urn:microsoft.com/office/officeart/2016/7/layout/RepeatingBendingProcessNew"/>
    <dgm:cxn modelId="{CC46C967-8E5D-465B-938F-EAD4604F9DD9}" type="presParOf" srcId="{33FBE06F-F57C-4F65-984D-6EE6387F245C}" destId="{235A7C18-EF72-4CC0-A9FA-968B5D12691A}" srcOrd="20" destOrd="0" presId="urn:microsoft.com/office/officeart/2016/7/layout/RepeatingBendingProcessNew"/>
    <dgm:cxn modelId="{79BD1487-A028-41C8-B58D-521F33625B2B}" type="presParOf" srcId="{33FBE06F-F57C-4F65-984D-6EE6387F245C}" destId="{C33C8E13-4745-4CE1-A244-5F8C2BB2D68F}" srcOrd="21" destOrd="0" presId="urn:microsoft.com/office/officeart/2016/7/layout/RepeatingBendingProcessNew"/>
    <dgm:cxn modelId="{7FAE59D9-5A90-4B52-919A-9F5E2F62336D}" type="presParOf" srcId="{C33C8E13-4745-4CE1-A244-5F8C2BB2D68F}" destId="{C6696659-0678-4FC5-A229-E8C309632A67}" srcOrd="0" destOrd="0" presId="urn:microsoft.com/office/officeart/2016/7/layout/RepeatingBendingProcessNew"/>
    <dgm:cxn modelId="{A21484B3-FBB2-421D-98CC-5343D099E14B}" type="presParOf" srcId="{33FBE06F-F57C-4F65-984D-6EE6387F245C}" destId="{627FDB46-35B9-465E-920E-EE2F59C93157}" srcOrd="22" destOrd="0" presId="urn:microsoft.com/office/officeart/2016/7/layout/RepeatingBendingProcessNew"/>
    <dgm:cxn modelId="{F187F060-485F-485A-A5E5-9B03938EFD43}" type="presParOf" srcId="{33FBE06F-F57C-4F65-984D-6EE6387F245C}" destId="{522BC0D9-9BD0-439D-9DA8-9267026CCDDB}" srcOrd="23" destOrd="0" presId="urn:microsoft.com/office/officeart/2016/7/layout/RepeatingBendingProcessNew"/>
    <dgm:cxn modelId="{43027C22-97D5-4BA8-996F-E23CC0E06F41}" type="presParOf" srcId="{522BC0D9-9BD0-439D-9DA8-9267026CCDDB}" destId="{0E0DCF7E-8F13-4CF9-994E-A9298CED8B55}" srcOrd="0" destOrd="0" presId="urn:microsoft.com/office/officeart/2016/7/layout/RepeatingBendingProcessNew"/>
    <dgm:cxn modelId="{BB972675-F4E9-4E74-9A16-DE104B456AA2}" type="presParOf" srcId="{33FBE06F-F57C-4F65-984D-6EE6387F245C}" destId="{4D02FC74-A11D-4C42-8317-0910A4B7276F}" srcOrd="24" destOrd="0" presId="urn:microsoft.com/office/officeart/2016/7/layout/RepeatingBendingProcessNew"/>
    <dgm:cxn modelId="{82C0D29D-05DE-4700-83A7-948A88229535}" type="presParOf" srcId="{33FBE06F-F57C-4F65-984D-6EE6387F245C}" destId="{F2B5D056-EFFB-4D32-94E0-91FAC50BF20F}" srcOrd="25" destOrd="0" presId="urn:microsoft.com/office/officeart/2016/7/layout/RepeatingBendingProcessNew"/>
    <dgm:cxn modelId="{F2E502FA-4E52-4958-977F-38F4A2CB6F82}" type="presParOf" srcId="{F2B5D056-EFFB-4D32-94E0-91FAC50BF20F}" destId="{22C65A11-DBC5-4E4A-84CA-CF64B4B031A5}" srcOrd="0" destOrd="0" presId="urn:microsoft.com/office/officeart/2016/7/layout/RepeatingBendingProcessNew"/>
    <dgm:cxn modelId="{7906CD1F-D101-4BD3-8281-0475EEED4FFA}" type="presParOf" srcId="{33FBE06F-F57C-4F65-984D-6EE6387F245C}" destId="{45753E0F-163E-4AA8-9277-D0871F6DF653}" srcOrd="26" destOrd="0" presId="urn:microsoft.com/office/officeart/2016/7/layout/RepeatingBendingProcessNew"/>
    <dgm:cxn modelId="{18E6ED3E-508E-498A-A157-47A70548F5D1}" type="presParOf" srcId="{33FBE06F-F57C-4F65-984D-6EE6387F245C}" destId="{DD35C2B4-4A6B-40B5-95BD-62D5F209025F}" srcOrd="27" destOrd="0" presId="urn:microsoft.com/office/officeart/2016/7/layout/RepeatingBendingProcessNew"/>
    <dgm:cxn modelId="{50183DC7-92FF-4B88-8696-1F7C041FCAD5}" type="presParOf" srcId="{DD35C2B4-4A6B-40B5-95BD-62D5F209025F}" destId="{5FFFAF5B-B256-4F07-84D7-ECAB32C17939}" srcOrd="0" destOrd="0" presId="urn:microsoft.com/office/officeart/2016/7/layout/RepeatingBendingProcessNew"/>
    <dgm:cxn modelId="{FF76155C-AA59-413D-BC9A-40D05D578BAA}" type="presParOf" srcId="{33FBE06F-F57C-4F65-984D-6EE6387F245C}" destId="{FBE4F787-4AB1-4A84-88FA-E46968E3C8FE}" srcOrd="28" destOrd="0" presId="urn:microsoft.com/office/officeart/2016/7/layout/RepeatingBendingProcessNew"/>
    <dgm:cxn modelId="{FDC00377-7326-4A8E-B7E8-0B40BBA25A59}" type="presParOf" srcId="{33FBE06F-F57C-4F65-984D-6EE6387F245C}" destId="{EDFBA90A-4888-47B8-8D0A-B0BB79CC4A51}" srcOrd="29" destOrd="0" presId="urn:microsoft.com/office/officeart/2016/7/layout/RepeatingBendingProcessNew"/>
    <dgm:cxn modelId="{A5054D91-C616-4F99-B731-E70BD5914D67}" type="presParOf" srcId="{EDFBA90A-4888-47B8-8D0A-B0BB79CC4A51}" destId="{D50494DB-EC6D-4623-A914-29241B77C816}" srcOrd="0" destOrd="0" presId="urn:microsoft.com/office/officeart/2016/7/layout/RepeatingBendingProcessNew"/>
    <dgm:cxn modelId="{26CFD193-F519-40EE-AA93-DEEDEB0159CA}" type="presParOf" srcId="{33FBE06F-F57C-4F65-984D-6EE6387F245C}" destId="{2E873A18-3BB8-4867-B4EC-CD4D6914386C}" srcOrd="30" destOrd="0" presId="urn:microsoft.com/office/officeart/2016/7/layout/RepeatingBendingProcessNew"/>
    <dgm:cxn modelId="{FA6E42E7-B8FC-4180-8F1F-A5D0DEC2F2A0}" type="presParOf" srcId="{33FBE06F-F57C-4F65-984D-6EE6387F245C}" destId="{9168A32A-329B-4436-A4E8-1968BCAE95A6}" srcOrd="31" destOrd="0" presId="urn:microsoft.com/office/officeart/2016/7/layout/RepeatingBendingProcessNew"/>
    <dgm:cxn modelId="{F1A53695-30D5-4219-9A6A-572DA7025CFB}" type="presParOf" srcId="{9168A32A-329B-4436-A4E8-1968BCAE95A6}" destId="{01144ABE-4EBB-4545-B3F3-A8B5B606012B}" srcOrd="0" destOrd="0" presId="urn:microsoft.com/office/officeart/2016/7/layout/RepeatingBendingProcessNew"/>
    <dgm:cxn modelId="{84B0A757-2ABC-4EDC-BB77-35EC5763B802}" type="presParOf" srcId="{33FBE06F-F57C-4F65-984D-6EE6387F245C}" destId="{AF09C222-1D99-4F9B-882C-509DBA6E7A14}" srcOrd="3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E624-741B-4125-9B2B-61D6C06DABD6}">
      <dsp:nvSpPr>
        <dsp:cNvPr id="0" name=""/>
        <dsp:cNvSpPr/>
      </dsp:nvSpPr>
      <dsp:spPr>
        <a:xfrm>
          <a:off x="1537945"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74951"/>
        <a:ext cx="14223" cy="2847"/>
      </dsp:txXfrm>
    </dsp:sp>
    <dsp:sp modelId="{2FF09B00-A03F-4010-BB11-28D242B22190}">
      <dsp:nvSpPr>
        <dsp:cNvPr id="0" name=""/>
        <dsp:cNvSpPr/>
      </dsp:nvSpPr>
      <dsp:spPr>
        <a:xfrm>
          <a:off x="302956" y="5338"/>
          <a:ext cx="1236789" cy="7420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First Models </a:t>
          </a:r>
        </a:p>
      </dsp:txBody>
      <dsp:txXfrm>
        <a:off x="302956" y="5338"/>
        <a:ext cx="1236789" cy="742073"/>
      </dsp:txXfrm>
    </dsp:sp>
    <dsp:sp modelId="{0F772A5A-3333-4085-B2E4-58F8EE18A799}">
      <dsp:nvSpPr>
        <dsp:cNvPr id="0" name=""/>
        <dsp:cNvSpPr/>
      </dsp:nvSpPr>
      <dsp:spPr>
        <a:xfrm>
          <a:off x="3059196"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312101"/>
              <a:satOff val="-389"/>
              <a:lumOff val="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74951"/>
        <a:ext cx="14223" cy="2847"/>
      </dsp:txXfrm>
    </dsp:sp>
    <dsp:sp modelId="{25D9CB0A-21B0-42F1-9E08-5C02C2B4DE47}">
      <dsp:nvSpPr>
        <dsp:cNvPr id="0" name=""/>
        <dsp:cNvSpPr/>
      </dsp:nvSpPr>
      <dsp:spPr>
        <a:xfrm>
          <a:off x="1824206" y="5338"/>
          <a:ext cx="1236789" cy="742073"/>
        </a:xfrm>
        <a:prstGeom prst="rect">
          <a:avLst/>
        </a:prstGeom>
        <a:solidFill>
          <a:schemeClr val="accent2">
            <a:hueOff val="292595"/>
            <a:satOff val="-365"/>
            <a:lumOff val="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SIR models with demography</a:t>
          </a:r>
        </a:p>
      </dsp:txBody>
      <dsp:txXfrm>
        <a:off x="1824206" y="5338"/>
        <a:ext cx="1236789" cy="742073"/>
      </dsp:txXfrm>
    </dsp:sp>
    <dsp:sp modelId="{89E6E13B-E4A9-4637-BA59-D0E768C044E4}">
      <dsp:nvSpPr>
        <dsp:cNvPr id="0" name=""/>
        <dsp:cNvSpPr/>
      </dsp:nvSpPr>
      <dsp:spPr>
        <a:xfrm>
          <a:off x="921350" y="74561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624203"/>
              <a:satOff val="-779"/>
              <a:lumOff val="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871119"/>
        <a:ext cx="152788" cy="2847"/>
      </dsp:txXfrm>
    </dsp:sp>
    <dsp:sp modelId="{52F166E0-DEDC-401C-A29A-70A2CBE192A1}">
      <dsp:nvSpPr>
        <dsp:cNvPr id="0" name=""/>
        <dsp:cNvSpPr/>
      </dsp:nvSpPr>
      <dsp:spPr>
        <a:xfrm>
          <a:off x="3345457" y="5338"/>
          <a:ext cx="1236789" cy="742073"/>
        </a:xfrm>
        <a:prstGeom prst="rect">
          <a:avLst/>
        </a:prstGeom>
        <a:solidFill>
          <a:schemeClr val="accent2">
            <a:hueOff val="585190"/>
            <a:satOff val="-730"/>
            <a:lumOff val="1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Reproductive Number, Thresholds, Equilibria</a:t>
          </a:r>
        </a:p>
      </dsp:txBody>
      <dsp:txXfrm>
        <a:off x="3345457" y="5338"/>
        <a:ext cx="1236789" cy="742073"/>
      </dsp:txXfrm>
    </dsp:sp>
    <dsp:sp modelId="{499C1554-C68C-4EAA-8161-86A176F6BF96}">
      <dsp:nvSpPr>
        <dsp:cNvPr id="0" name=""/>
        <dsp:cNvSpPr/>
      </dsp:nvSpPr>
      <dsp:spPr>
        <a:xfrm>
          <a:off x="1537945"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936304"/>
              <a:satOff val="-1168"/>
              <a:lumOff val="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1401486"/>
        <a:ext cx="14223" cy="2847"/>
      </dsp:txXfrm>
    </dsp:sp>
    <dsp:sp modelId="{5188B441-24AA-4A2D-98E6-FA48B7E945A4}">
      <dsp:nvSpPr>
        <dsp:cNvPr id="0" name=""/>
        <dsp:cNvSpPr/>
      </dsp:nvSpPr>
      <dsp:spPr>
        <a:xfrm>
          <a:off x="302956" y="1031873"/>
          <a:ext cx="1236789" cy="742073"/>
        </a:xfrm>
        <a:prstGeom prst="rect">
          <a:avLst/>
        </a:prstGeom>
        <a:solidFill>
          <a:schemeClr val="accent2">
            <a:hueOff val="877785"/>
            <a:satOff val="-1095"/>
            <a:lumOff val="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Dynamic Models in R</a:t>
          </a:r>
        </a:p>
      </dsp:txBody>
      <dsp:txXfrm>
        <a:off x="302956" y="1031873"/>
        <a:ext cx="1236789" cy="742073"/>
      </dsp:txXfrm>
    </dsp:sp>
    <dsp:sp modelId="{EDCB3963-2BE8-4DA7-A7D9-63A657FE706E}">
      <dsp:nvSpPr>
        <dsp:cNvPr id="0" name=""/>
        <dsp:cNvSpPr/>
      </dsp:nvSpPr>
      <dsp:spPr>
        <a:xfrm>
          <a:off x="3059196"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1248405"/>
              <a:satOff val="-1557"/>
              <a:lumOff val="3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1401486"/>
        <a:ext cx="14223" cy="2847"/>
      </dsp:txXfrm>
    </dsp:sp>
    <dsp:sp modelId="{1CA9474E-0234-48FB-9316-143DF698BD6F}">
      <dsp:nvSpPr>
        <dsp:cNvPr id="0" name=""/>
        <dsp:cNvSpPr/>
      </dsp:nvSpPr>
      <dsp:spPr>
        <a:xfrm>
          <a:off x="1824206" y="1031873"/>
          <a:ext cx="1236789" cy="742073"/>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Heterogeneous mixing and temporal modeling</a:t>
          </a:r>
        </a:p>
      </dsp:txBody>
      <dsp:txXfrm>
        <a:off x="1824206" y="1031873"/>
        <a:ext cx="1236789" cy="742073"/>
      </dsp:txXfrm>
    </dsp:sp>
    <dsp:sp modelId="{6E818139-9123-4EA5-8A4E-FA9BD36A6C65}">
      <dsp:nvSpPr>
        <dsp:cNvPr id="0" name=""/>
        <dsp:cNvSpPr/>
      </dsp:nvSpPr>
      <dsp:spPr>
        <a:xfrm>
          <a:off x="921350" y="177214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1897654"/>
        <a:ext cx="152788" cy="2847"/>
      </dsp:txXfrm>
    </dsp:sp>
    <dsp:sp modelId="{27225D10-48E5-43BE-8EC3-01C7D8A2A0F2}">
      <dsp:nvSpPr>
        <dsp:cNvPr id="0" name=""/>
        <dsp:cNvSpPr/>
      </dsp:nvSpPr>
      <dsp:spPr>
        <a:xfrm>
          <a:off x="3345457" y="1031873"/>
          <a:ext cx="1236789" cy="742073"/>
        </a:xfrm>
        <a:prstGeom prst="rect">
          <a:avLst/>
        </a:prstGeom>
        <a:solidFill>
          <a:schemeClr val="accent2">
            <a:hueOff val="1462975"/>
            <a:satOff val="-1825"/>
            <a:lumOff val="4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Emerging infections: takeoff, growth, extinction</a:t>
          </a:r>
        </a:p>
      </dsp:txBody>
      <dsp:txXfrm>
        <a:off x="3345457" y="1031873"/>
        <a:ext cx="1236789" cy="742073"/>
      </dsp:txXfrm>
    </dsp:sp>
    <dsp:sp modelId="{6BA7F1C3-76FA-4FA7-A480-D508D040E681}">
      <dsp:nvSpPr>
        <dsp:cNvPr id="0" name=""/>
        <dsp:cNvSpPr/>
      </dsp:nvSpPr>
      <dsp:spPr>
        <a:xfrm>
          <a:off x="1537945"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1872608"/>
              <a:satOff val="-2336"/>
              <a:lumOff val="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2428021"/>
        <a:ext cx="14223" cy="2847"/>
      </dsp:txXfrm>
    </dsp:sp>
    <dsp:sp modelId="{7CF14C94-F87F-45FF-87B1-C032896F1BC2}">
      <dsp:nvSpPr>
        <dsp:cNvPr id="0" name=""/>
        <dsp:cNvSpPr/>
      </dsp:nvSpPr>
      <dsp:spPr>
        <a:xfrm>
          <a:off x="302956" y="2058408"/>
          <a:ext cx="1236789" cy="742073"/>
        </a:xfrm>
        <a:prstGeom prst="rect">
          <a:avLst/>
        </a:prstGeom>
        <a:solidFill>
          <a:schemeClr val="accent2">
            <a:hueOff val="1755570"/>
            <a:satOff val="-2190"/>
            <a:lumOff val="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Emerging infections</a:t>
          </a:r>
        </a:p>
      </dsp:txBody>
      <dsp:txXfrm>
        <a:off x="302956" y="2058408"/>
        <a:ext cx="1236789" cy="742073"/>
      </dsp:txXfrm>
    </dsp:sp>
    <dsp:sp modelId="{3A07C841-72F0-4250-8111-86615B9C4CA4}">
      <dsp:nvSpPr>
        <dsp:cNvPr id="0" name=""/>
        <dsp:cNvSpPr/>
      </dsp:nvSpPr>
      <dsp:spPr>
        <a:xfrm>
          <a:off x="3059196"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2184709"/>
              <a:satOff val="-2725"/>
              <a:lumOff val="6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2428021"/>
        <a:ext cx="14223" cy="2847"/>
      </dsp:txXfrm>
    </dsp:sp>
    <dsp:sp modelId="{6DBFD550-83C3-49B8-BE3D-88ADD5F05FEA}">
      <dsp:nvSpPr>
        <dsp:cNvPr id="0" name=""/>
        <dsp:cNvSpPr/>
      </dsp:nvSpPr>
      <dsp:spPr>
        <a:xfrm>
          <a:off x="1824206" y="2058408"/>
          <a:ext cx="1236789" cy="742073"/>
        </a:xfrm>
        <a:prstGeom prst="rect">
          <a:avLst/>
        </a:prstGeom>
        <a:solidFill>
          <a:schemeClr val="accent2">
            <a:hueOff val="2048164"/>
            <a:satOff val="-2555"/>
            <a:lumOff val="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Vectors, zoonoses, &amp; environmental transmission</a:t>
          </a:r>
        </a:p>
      </dsp:txBody>
      <dsp:txXfrm>
        <a:off x="1824206" y="2058408"/>
        <a:ext cx="1236789" cy="742073"/>
      </dsp:txXfrm>
    </dsp:sp>
    <dsp:sp modelId="{731E08D6-37AA-4571-89AF-2EA5621A630B}">
      <dsp:nvSpPr>
        <dsp:cNvPr id="0" name=""/>
        <dsp:cNvSpPr/>
      </dsp:nvSpPr>
      <dsp:spPr>
        <a:xfrm>
          <a:off x="921350" y="279868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2496810"/>
              <a:satOff val="-3114"/>
              <a:lumOff val="7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2924189"/>
        <a:ext cx="152788" cy="2847"/>
      </dsp:txXfrm>
    </dsp:sp>
    <dsp:sp modelId="{EE07531E-EBD2-40CB-9770-130D52CBFE6E}">
      <dsp:nvSpPr>
        <dsp:cNvPr id="0" name=""/>
        <dsp:cNvSpPr/>
      </dsp:nvSpPr>
      <dsp:spPr>
        <a:xfrm>
          <a:off x="3345457" y="2058408"/>
          <a:ext cx="1236789" cy="74207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Stochastic dynamics</a:t>
          </a:r>
        </a:p>
      </dsp:txBody>
      <dsp:txXfrm>
        <a:off x="3345457" y="2058408"/>
        <a:ext cx="1236789" cy="742073"/>
      </dsp:txXfrm>
    </dsp:sp>
    <dsp:sp modelId="{B3B2B9B5-8866-4998-A4B8-737F762C2618}">
      <dsp:nvSpPr>
        <dsp:cNvPr id="0" name=""/>
        <dsp:cNvSpPr/>
      </dsp:nvSpPr>
      <dsp:spPr>
        <a:xfrm>
          <a:off x="1537945"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2808911"/>
              <a:satOff val="-3503"/>
              <a:lumOff val="8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454556"/>
        <a:ext cx="14223" cy="2847"/>
      </dsp:txXfrm>
    </dsp:sp>
    <dsp:sp modelId="{9B1912C2-E1CF-4051-AE6C-E6AC579FEC2D}">
      <dsp:nvSpPr>
        <dsp:cNvPr id="0" name=""/>
        <dsp:cNvSpPr/>
      </dsp:nvSpPr>
      <dsp:spPr>
        <a:xfrm>
          <a:off x="302956" y="3084943"/>
          <a:ext cx="1236789" cy="742073"/>
        </a:xfrm>
        <a:prstGeom prst="rect">
          <a:avLst/>
        </a:prstGeom>
        <a:solidFill>
          <a:schemeClr val="accent2">
            <a:hueOff val="2633354"/>
            <a:satOff val="-3284"/>
            <a:lumOff val="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Spatial models, networks</a:t>
          </a:r>
        </a:p>
      </dsp:txBody>
      <dsp:txXfrm>
        <a:off x="302956" y="3084943"/>
        <a:ext cx="1236789" cy="742073"/>
      </dsp:txXfrm>
    </dsp:sp>
    <dsp:sp modelId="{C33C8E13-4745-4CE1-A244-5F8C2BB2D68F}">
      <dsp:nvSpPr>
        <dsp:cNvPr id="0" name=""/>
        <dsp:cNvSpPr/>
      </dsp:nvSpPr>
      <dsp:spPr>
        <a:xfrm>
          <a:off x="3059196"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454556"/>
        <a:ext cx="14223" cy="2847"/>
      </dsp:txXfrm>
    </dsp:sp>
    <dsp:sp modelId="{235A7C18-EF72-4CC0-A9FA-968B5D12691A}">
      <dsp:nvSpPr>
        <dsp:cNvPr id="0" name=""/>
        <dsp:cNvSpPr/>
      </dsp:nvSpPr>
      <dsp:spPr>
        <a:xfrm>
          <a:off x="1824206" y="3084943"/>
          <a:ext cx="1236789" cy="742073"/>
        </a:xfrm>
        <a:prstGeom prst="rect">
          <a:avLst/>
        </a:prstGeom>
        <a:solidFill>
          <a:schemeClr val="accent2">
            <a:hueOff val="2925949"/>
            <a:satOff val="-3649"/>
            <a:lumOff val="8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Interventions and sensitivity analyses</a:t>
          </a:r>
        </a:p>
      </dsp:txBody>
      <dsp:txXfrm>
        <a:off x="1824206" y="3084943"/>
        <a:ext cx="1236789" cy="742073"/>
      </dsp:txXfrm>
    </dsp:sp>
    <dsp:sp modelId="{522BC0D9-9BD0-439D-9DA8-9267026CCDDB}">
      <dsp:nvSpPr>
        <dsp:cNvPr id="0" name=""/>
        <dsp:cNvSpPr/>
      </dsp:nvSpPr>
      <dsp:spPr>
        <a:xfrm>
          <a:off x="921350" y="382521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3433114"/>
              <a:satOff val="-4282"/>
              <a:lumOff val="10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3950724"/>
        <a:ext cx="152788" cy="2847"/>
      </dsp:txXfrm>
    </dsp:sp>
    <dsp:sp modelId="{627FDB46-35B9-465E-920E-EE2F59C93157}">
      <dsp:nvSpPr>
        <dsp:cNvPr id="0" name=""/>
        <dsp:cNvSpPr/>
      </dsp:nvSpPr>
      <dsp:spPr>
        <a:xfrm>
          <a:off x="3345457" y="3084943"/>
          <a:ext cx="1236789" cy="742073"/>
        </a:xfrm>
        <a:prstGeom prst="rect">
          <a:avLst/>
        </a:prstGeom>
        <a:solidFill>
          <a:schemeClr val="accent2">
            <a:hueOff val="3218544"/>
            <a:satOff val="-4014"/>
            <a:lumOff val="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Interventions and sensitivity analyses </a:t>
          </a:r>
        </a:p>
      </dsp:txBody>
      <dsp:txXfrm>
        <a:off x="3345457" y="3084943"/>
        <a:ext cx="1236789" cy="742073"/>
      </dsp:txXfrm>
    </dsp:sp>
    <dsp:sp modelId="{F2B5D056-EFFB-4D32-94E0-91FAC50BF20F}">
      <dsp:nvSpPr>
        <dsp:cNvPr id="0" name=""/>
        <dsp:cNvSpPr/>
      </dsp:nvSpPr>
      <dsp:spPr>
        <a:xfrm>
          <a:off x="1537945"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3745215"/>
              <a:satOff val="-4671"/>
              <a:lumOff val="1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4481091"/>
        <a:ext cx="14223" cy="2847"/>
      </dsp:txXfrm>
    </dsp:sp>
    <dsp:sp modelId="{4D02FC74-A11D-4C42-8317-0910A4B7276F}">
      <dsp:nvSpPr>
        <dsp:cNvPr id="0" name=""/>
        <dsp:cNvSpPr/>
      </dsp:nvSpPr>
      <dsp:spPr>
        <a:xfrm>
          <a:off x="302956" y="4111478"/>
          <a:ext cx="1236789" cy="742073"/>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Competition and evolutionary models</a:t>
          </a:r>
        </a:p>
      </dsp:txBody>
      <dsp:txXfrm>
        <a:off x="302956" y="4111478"/>
        <a:ext cx="1236789" cy="742073"/>
      </dsp:txXfrm>
    </dsp:sp>
    <dsp:sp modelId="{DD35C2B4-4A6B-40B5-95BD-62D5F209025F}">
      <dsp:nvSpPr>
        <dsp:cNvPr id="0" name=""/>
        <dsp:cNvSpPr/>
      </dsp:nvSpPr>
      <dsp:spPr>
        <a:xfrm>
          <a:off x="3059196"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4057316"/>
              <a:satOff val="-5060"/>
              <a:lumOff val="11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4481091"/>
        <a:ext cx="14223" cy="2847"/>
      </dsp:txXfrm>
    </dsp:sp>
    <dsp:sp modelId="{45753E0F-163E-4AA8-9277-D0871F6DF653}">
      <dsp:nvSpPr>
        <dsp:cNvPr id="0" name=""/>
        <dsp:cNvSpPr/>
      </dsp:nvSpPr>
      <dsp:spPr>
        <a:xfrm>
          <a:off x="1824206" y="4111478"/>
          <a:ext cx="1236789" cy="742073"/>
        </a:xfrm>
        <a:prstGeom prst="rect">
          <a:avLst/>
        </a:prstGeom>
        <a:solidFill>
          <a:schemeClr val="accent2">
            <a:hueOff val="3803734"/>
            <a:satOff val="-4744"/>
            <a:lumOff val="1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Within host evolution</a:t>
          </a:r>
        </a:p>
      </dsp:txBody>
      <dsp:txXfrm>
        <a:off x="1824206" y="4111478"/>
        <a:ext cx="1236789" cy="742073"/>
      </dsp:txXfrm>
    </dsp:sp>
    <dsp:sp modelId="{EDFBA90A-4888-47B8-8D0A-B0BB79CC4A51}">
      <dsp:nvSpPr>
        <dsp:cNvPr id="0" name=""/>
        <dsp:cNvSpPr/>
      </dsp:nvSpPr>
      <dsp:spPr>
        <a:xfrm>
          <a:off x="921350" y="485175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4369417"/>
              <a:satOff val="-5450"/>
              <a:lumOff val="12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4977259"/>
        <a:ext cx="152788" cy="2847"/>
      </dsp:txXfrm>
    </dsp:sp>
    <dsp:sp modelId="{FBE4F787-4AB1-4A84-88FA-E46968E3C8FE}">
      <dsp:nvSpPr>
        <dsp:cNvPr id="0" name=""/>
        <dsp:cNvSpPr/>
      </dsp:nvSpPr>
      <dsp:spPr>
        <a:xfrm>
          <a:off x="3345457" y="4111478"/>
          <a:ext cx="1236789" cy="742073"/>
        </a:xfrm>
        <a:prstGeom prst="rect">
          <a:avLst/>
        </a:prstGeom>
        <a:solidFill>
          <a:schemeClr val="accent2">
            <a:hueOff val="4096329"/>
            <a:satOff val="-5109"/>
            <a:lumOff val="1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on Parameterization, calibration, and uncertainty</a:t>
          </a:r>
        </a:p>
      </dsp:txBody>
      <dsp:txXfrm>
        <a:off x="3345457" y="4111478"/>
        <a:ext cx="1236789" cy="742073"/>
      </dsp:txXfrm>
    </dsp:sp>
    <dsp:sp modelId="{9168A32A-329B-4436-A4E8-1968BCAE95A6}">
      <dsp:nvSpPr>
        <dsp:cNvPr id="0" name=""/>
        <dsp:cNvSpPr/>
      </dsp:nvSpPr>
      <dsp:spPr>
        <a:xfrm>
          <a:off x="1537945" y="5463330"/>
          <a:ext cx="253861" cy="91440"/>
        </a:xfrm>
        <a:custGeom>
          <a:avLst/>
          <a:gdLst/>
          <a:ahLst/>
          <a:cxnLst/>
          <a:rect l="0" t="0" r="0" b="0"/>
          <a:pathLst>
            <a:path>
              <a:moveTo>
                <a:pt x="0" y="45720"/>
              </a:moveTo>
              <a:lnTo>
                <a:pt x="253861"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5507626"/>
        <a:ext cx="14223" cy="2847"/>
      </dsp:txXfrm>
    </dsp:sp>
    <dsp:sp modelId="{2E873A18-3BB8-4867-B4EC-CD4D6914386C}">
      <dsp:nvSpPr>
        <dsp:cNvPr id="0" name=""/>
        <dsp:cNvSpPr/>
      </dsp:nvSpPr>
      <dsp:spPr>
        <a:xfrm>
          <a:off x="302956" y="5138013"/>
          <a:ext cx="1236789" cy="742073"/>
        </a:xfrm>
        <a:prstGeom prst="rect">
          <a:avLst/>
        </a:prstGeom>
        <a:solidFill>
          <a:schemeClr val="accent2">
            <a:hueOff val="4388924"/>
            <a:satOff val="-5474"/>
            <a:lumOff val="12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Health policy and economic evaluation models</a:t>
          </a:r>
        </a:p>
      </dsp:txBody>
      <dsp:txXfrm>
        <a:off x="302956" y="5138013"/>
        <a:ext cx="1236789" cy="742073"/>
      </dsp:txXfrm>
    </dsp:sp>
    <dsp:sp modelId="{AF09C222-1D99-4F9B-882C-509DBA6E7A14}">
      <dsp:nvSpPr>
        <dsp:cNvPr id="0" name=""/>
        <dsp:cNvSpPr/>
      </dsp:nvSpPr>
      <dsp:spPr>
        <a:xfrm>
          <a:off x="1824206" y="5138013"/>
          <a:ext cx="1236789" cy="74207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Uses and abuses of models</a:t>
          </a:r>
        </a:p>
      </dsp:txBody>
      <dsp:txXfrm>
        <a:off x="1824206" y="5138013"/>
        <a:ext cx="1236789" cy="7420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BC03492F-41C0-4991-968F-323DE7C7D58F}" type="datetimeFigureOut">
              <a:rPr lang="en-US" altLang="en-US"/>
              <a:pPr/>
              <a:t>5/3/2020</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2809E605-90A1-49FE-B337-A2B28893E9D0}" type="slidenum">
              <a:rPr lang="en-US" altLang="en-US"/>
              <a:pPr/>
              <a:t>‹#›</a:t>
            </a:fld>
            <a:endParaRPr lang="en-US" altLang="en-US"/>
          </a:p>
        </p:txBody>
      </p:sp>
    </p:spTree>
    <p:extLst>
      <p:ext uri="{BB962C8B-B14F-4D97-AF65-F5344CB8AC3E}">
        <p14:creationId xmlns:p14="http://schemas.microsoft.com/office/powerpoint/2010/main" val="265905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509A56D-E419-4E03-850F-467FCCC75614}" type="datetime1">
              <a:rPr lang="en-US" altLang="en-US"/>
              <a:pPr/>
              <a:t>5/3/2020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FB3C282E-49FC-4D2E-895C-C5B95E0D87A0}" type="slidenum">
              <a:rPr lang="en-US" altLang="en-US"/>
              <a:pPr/>
              <a:t>‹#›</a:t>
            </a:fld>
            <a:endParaRPr lang="en-US" altLang="en-US"/>
          </a:p>
        </p:txBody>
      </p:sp>
    </p:spTree>
    <p:extLst>
      <p:ext uri="{BB962C8B-B14F-4D97-AF65-F5344CB8AC3E}">
        <p14:creationId xmlns:p14="http://schemas.microsoft.com/office/powerpoint/2010/main" val="212713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FE9277-1D1A-40AD-B214-E3555C786148}" type="datetime1">
              <a:rPr lang="en-US" altLang="en-US"/>
              <a:pPr/>
              <a:t>5/3/2020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16E48042-C9A0-4836-8131-44276117E7A8}" type="slidenum">
              <a:rPr lang="en-US" altLang="en-US"/>
              <a:pPr/>
              <a:t>‹#›</a:t>
            </a:fld>
            <a:endParaRPr lang="en-US" altLang="en-US"/>
          </a:p>
        </p:txBody>
      </p:sp>
    </p:spTree>
    <p:extLst>
      <p:ext uri="{BB962C8B-B14F-4D97-AF65-F5344CB8AC3E}">
        <p14:creationId xmlns:p14="http://schemas.microsoft.com/office/powerpoint/2010/main" val="86577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B075CD3-FB5C-4157-81CB-B48BBC42D9D7}" type="datetime1">
              <a:rPr lang="en-US" altLang="en-US"/>
              <a:pPr/>
              <a:t>5/3/2020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93E690CF-288E-4210-80B9-99B2CC7B754D}" type="slidenum">
              <a:rPr lang="en-US" altLang="en-US"/>
              <a:pPr/>
              <a:t>‹#›</a:t>
            </a:fld>
            <a:endParaRPr lang="en-US" altLang="en-US"/>
          </a:p>
        </p:txBody>
      </p:sp>
    </p:spTree>
    <p:extLst>
      <p:ext uri="{BB962C8B-B14F-4D97-AF65-F5344CB8AC3E}">
        <p14:creationId xmlns:p14="http://schemas.microsoft.com/office/powerpoint/2010/main" val="16861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3D104F-2E29-4B2C-900A-8383AB2945AD}" type="datetime1">
              <a:rPr lang="en-US" altLang="en-US"/>
              <a:pPr/>
              <a:t>5/3/2020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32746B8B-A365-4E20-9F34-CD9F13677DC1}" type="slidenum">
              <a:rPr lang="en-US" altLang="en-US"/>
              <a:pPr/>
              <a:t>‹#›</a:t>
            </a:fld>
            <a:endParaRPr lang="en-US" altLang="en-US"/>
          </a:p>
        </p:txBody>
      </p:sp>
    </p:spTree>
    <p:extLst>
      <p:ext uri="{BB962C8B-B14F-4D97-AF65-F5344CB8AC3E}">
        <p14:creationId xmlns:p14="http://schemas.microsoft.com/office/powerpoint/2010/main" val="317712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FF3F286-B4B7-4471-A70C-27B48C5C7B4A}" type="datetime1">
              <a:rPr lang="en-US" altLang="en-US"/>
              <a:pPr/>
              <a:t>5/3/2020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E47C795A-EC15-45B4-8138-A8B4575319E6}" type="slidenum">
              <a:rPr lang="en-US" altLang="en-US"/>
              <a:pPr/>
              <a:t>‹#›</a:t>
            </a:fld>
            <a:endParaRPr lang="en-US" altLang="en-US"/>
          </a:p>
        </p:txBody>
      </p:sp>
    </p:spTree>
    <p:extLst>
      <p:ext uri="{BB962C8B-B14F-4D97-AF65-F5344CB8AC3E}">
        <p14:creationId xmlns:p14="http://schemas.microsoft.com/office/powerpoint/2010/main" val="56213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6D973DD-7842-49BB-A882-7E1F344E14A0}" type="datetime1">
              <a:rPr lang="en-US" altLang="en-US"/>
              <a:pPr/>
              <a:t>5/3/2020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C8626415-5450-4D14-826B-99F219F14C1E}" type="slidenum">
              <a:rPr lang="en-US" altLang="en-US"/>
              <a:pPr/>
              <a:t>‹#›</a:t>
            </a:fld>
            <a:endParaRPr lang="en-US" altLang="en-US"/>
          </a:p>
        </p:txBody>
      </p:sp>
    </p:spTree>
    <p:extLst>
      <p:ext uri="{BB962C8B-B14F-4D97-AF65-F5344CB8AC3E}">
        <p14:creationId xmlns:p14="http://schemas.microsoft.com/office/powerpoint/2010/main" val="24034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40CAE5-26E5-4A7A-BACF-5DCA20F930A2}" type="datetime1">
              <a:rPr lang="en-US" altLang="en-US"/>
              <a:pPr/>
              <a:t>5/3/2020</a:t>
            </a:fld>
            <a:endParaRPr lang="en-US" altLang="en-US"/>
          </a:p>
        </p:txBody>
      </p:sp>
      <p:sp>
        <p:nvSpPr>
          <p:cNvPr id="8"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9" name="Slide Number Placeholder 5"/>
          <p:cNvSpPr>
            <a:spLocks noGrp="1"/>
          </p:cNvSpPr>
          <p:nvPr>
            <p:ph type="sldNum" sz="quarter" idx="12"/>
          </p:nvPr>
        </p:nvSpPr>
        <p:spPr/>
        <p:txBody>
          <a:bodyPr/>
          <a:lstStyle>
            <a:lvl1pPr>
              <a:defRPr/>
            </a:lvl1pPr>
          </a:lstStyle>
          <a:p>
            <a:fld id="{CD75ABD9-121E-4BBD-9DB1-14ABE63CFB5F}" type="slidenum">
              <a:rPr lang="en-US" altLang="en-US"/>
              <a:pPr/>
              <a:t>‹#›</a:t>
            </a:fld>
            <a:endParaRPr lang="en-US" altLang="en-US"/>
          </a:p>
        </p:txBody>
      </p:sp>
    </p:spTree>
    <p:extLst>
      <p:ext uri="{BB962C8B-B14F-4D97-AF65-F5344CB8AC3E}">
        <p14:creationId xmlns:p14="http://schemas.microsoft.com/office/powerpoint/2010/main" val="30344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E9D9CC5-0014-4A2D-A7EF-2923AF1C10D3}" type="datetime1">
              <a:rPr lang="en-US" altLang="en-US"/>
              <a:pPr/>
              <a:t>5/3/2020</a:t>
            </a:fld>
            <a:endParaRPr lang="en-US" altLang="en-US"/>
          </a:p>
        </p:txBody>
      </p:sp>
      <p:sp>
        <p:nvSpPr>
          <p:cNvPr id="4"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5" name="Slide Number Placeholder 5"/>
          <p:cNvSpPr>
            <a:spLocks noGrp="1"/>
          </p:cNvSpPr>
          <p:nvPr>
            <p:ph type="sldNum" sz="quarter" idx="12"/>
          </p:nvPr>
        </p:nvSpPr>
        <p:spPr/>
        <p:txBody>
          <a:bodyPr/>
          <a:lstStyle>
            <a:lvl1pPr>
              <a:defRPr/>
            </a:lvl1pPr>
          </a:lstStyle>
          <a:p>
            <a:fld id="{1702C6FA-0B6F-4B27-9B93-AA7CCF19E8DA}" type="slidenum">
              <a:rPr lang="en-US" altLang="en-US"/>
              <a:pPr/>
              <a:t>‹#›</a:t>
            </a:fld>
            <a:endParaRPr lang="en-US" altLang="en-US"/>
          </a:p>
        </p:txBody>
      </p:sp>
    </p:spTree>
    <p:extLst>
      <p:ext uri="{BB962C8B-B14F-4D97-AF65-F5344CB8AC3E}">
        <p14:creationId xmlns:p14="http://schemas.microsoft.com/office/powerpoint/2010/main" val="36332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A470D8E-0A72-435A-BCDB-787861DFC38E}" type="datetime1">
              <a:rPr lang="en-US" altLang="en-US"/>
              <a:pPr/>
              <a:t>5/3/2020</a:t>
            </a:fld>
            <a:endParaRPr lang="en-US" altLang="en-US"/>
          </a:p>
        </p:txBody>
      </p:sp>
      <p:sp>
        <p:nvSpPr>
          <p:cNvPr id="3"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4" name="Slide Number Placeholder 5"/>
          <p:cNvSpPr>
            <a:spLocks noGrp="1"/>
          </p:cNvSpPr>
          <p:nvPr>
            <p:ph type="sldNum" sz="quarter" idx="12"/>
          </p:nvPr>
        </p:nvSpPr>
        <p:spPr/>
        <p:txBody>
          <a:bodyPr/>
          <a:lstStyle>
            <a:lvl1pPr>
              <a:defRPr/>
            </a:lvl1pPr>
          </a:lstStyle>
          <a:p>
            <a:fld id="{BE486782-7C51-43D7-89B5-AD3970A3C244}" type="slidenum">
              <a:rPr lang="en-US" altLang="en-US"/>
              <a:pPr/>
              <a:t>‹#›</a:t>
            </a:fld>
            <a:endParaRPr lang="en-US" altLang="en-US"/>
          </a:p>
        </p:txBody>
      </p:sp>
    </p:spTree>
    <p:extLst>
      <p:ext uri="{BB962C8B-B14F-4D97-AF65-F5344CB8AC3E}">
        <p14:creationId xmlns:p14="http://schemas.microsoft.com/office/powerpoint/2010/main" val="5582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A1B7C73-EDC2-4619-BA9E-B007E2280E3B}" type="datetime1">
              <a:rPr lang="en-US" altLang="en-US"/>
              <a:pPr/>
              <a:t>5/3/2020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66F9652F-C41D-436E-A956-280D75D29DB5}" type="slidenum">
              <a:rPr lang="en-US" altLang="en-US"/>
              <a:pPr/>
              <a:t>‹#›</a:t>
            </a:fld>
            <a:endParaRPr lang="en-US" altLang="en-US"/>
          </a:p>
        </p:txBody>
      </p:sp>
    </p:spTree>
    <p:extLst>
      <p:ext uri="{BB962C8B-B14F-4D97-AF65-F5344CB8AC3E}">
        <p14:creationId xmlns:p14="http://schemas.microsoft.com/office/powerpoint/2010/main" val="351557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4DD2D31-57F2-4173-97CC-9798739BE925}" type="datetime1">
              <a:rPr lang="en-US" altLang="en-US"/>
              <a:pPr/>
              <a:t>5/3/2020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858E78FD-CB40-47F2-851E-11A31561321E}" type="slidenum">
              <a:rPr lang="en-US" altLang="en-US"/>
              <a:pPr/>
              <a:t>‹#›</a:t>
            </a:fld>
            <a:endParaRPr lang="en-US" altLang="en-US"/>
          </a:p>
        </p:txBody>
      </p:sp>
    </p:spTree>
    <p:extLst>
      <p:ext uri="{BB962C8B-B14F-4D97-AF65-F5344CB8AC3E}">
        <p14:creationId xmlns:p14="http://schemas.microsoft.com/office/powerpoint/2010/main" val="190110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672107-976E-44F6-A2DD-796379B56353}" type="datetime1">
              <a:rPr lang="en-US" altLang="en-US"/>
              <a:pPr/>
              <a:t>5/3/2020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7E7C6E0-81A9-443F-A762-C3A4DCCE332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457200" y="1752600"/>
            <a:ext cx="8229600" cy="1905000"/>
          </a:xfrm>
        </p:spPr>
        <p:txBody>
          <a:bodyPr/>
          <a:lstStyle/>
          <a:p>
            <a:pPr eaLnBrk="1" hangingPunct="1"/>
            <a:r>
              <a:rPr lang="en-US" altLang="en-US" sz="4000" b="1" dirty="0">
                <a:ea typeface="ＭＳ Ｐゴシック" pitchFamily="34" charset="-128"/>
              </a:rPr>
              <a:t>Models for Understanding and Controlling Global Infectious Diseases</a:t>
            </a:r>
            <a:br>
              <a:rPr lang="en-US" altLang="en-US" sz="4000" b="1" dirty="0">
                <a:ea typeface="ＭＳ Ｐゴシック" pitchFamily="34" charset="-128"/>
              </a:rPr>
            </a:br>
            <a:r>
              <a:rPr lang="en-US" altLang="en-US" sz="4000" b="1" dirty="0">
                <a:ea typeface="ＭＳ Ｐゴシック" pitchFamily="34" charset="-128"/>
              </a:rPr>
              <a:t>HUMBIO 154D / HRP 204 </a:t>
            </a:r>
          </a:p>
        </p:txBody>
      </p:sp>
      <p:sp>
        <p:nvSpPr>
          <p:cNvPr id="14338" name="Subtitle 2"/>
          <p:cNvSpPr>
            <a:spLocks noGrp="1"/>
          </p:cNvSpPr>
          <p:nvPr>
            <p:ph type="subTitle" idx="1"/>
          </p:nvPr>
        </p:nvSpPr>
        <p:spPr>
          <a:xfrm>
            <a:off x="609600" y="3886200"/>
            <a:ext cx="7848600" cy="1752600"/>
          </a:xfrm>
        </p:spPr>
        <p:txBody>
          <a:bodyPr/>
          <a:lstStyle/>
          <a:p>
            <a:pPr eaLnBrk="1" hangingPunct="1"/>
            <a:r>
              <a:rPr lang="en-US" altLang="en-US" dirty="0">
                <a:solidFill>
                  <a:schemeClr val="tx1"/>
                </a:solidFill>
                <a:ea typeface="ＭＳ Ｐゴシック" pitchFamily="34" charset="-128"/>
              </a:rPr>
              <a:t>Session 9</a:t>
            </a:r>
          </a:p>
          <a:p>
            <a:pPr eaLnBrk="1" hangingPunct="1"/>
            <a:r>
              <a:rPr lang="en-US" altLang="en-US" dirty="0">
                <a:solidFill>
                  <a:schemeClr val="tx1"/>
                </a:solidFill>
                <a:ea typeface="ＭＳ Ｐゴシック" pitchFamily="34" charset="-128"/>
              </a:rPr>
              <a:t>Jason Andrews </a:t>
            </a:r>
          </a:p>
          <a:p>
            <a:pPr eaLnBrk="1" hangingPunct="1"/>
            <a:r>
              <a:rPr lang="en-US" altLang="en-US" dirty="0">
                <a:solidFill>
                  <a:schemeClr val="tx1"/>
                </a:solidFill>
                <a:ea typeface="ＭＳ Ｐゴシック" pitchFamily="34" charset="-128"/>
              </a:rPr>
              <a:t>Jeremy Goldhaber-Fiebert</a:t>
            </a:r>
          </a:p>
          <a:p>
            <a:pPr eaLnBrk="1" hangingPunct="1"/>
            <a:r>
              <a:rPr lang="en-US" altLang="en-US" dirty="0">
                <a:solidFill>
                  <a:schemeClr val="tx1"/>
                </a:solidFill>
                <a:ea typeface="ＭＳ Ｐゴシック" pitchFamily="34" charset="-128"/>
              </a:rPr>
              <a:t>2020</a:t>
            </a:r>
          </a:p>
        </p:txBody>
      </p:sp>
      <p:sp>
        <p:nvSpPr>
          <p:cNvPr id="143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de-DE" altLang="en-US" sz="1200" dirty="0">
                <a:solidFill>
                  <a:srgbClr val="898989"/>
                </a:solidFill>
                <a:latin typeface="Calibri" pitchFamily="34" charset="0"/>
              </a:rPr>
              <a:t>Andrews and Goldhaber-Fiebert ©</a:t>
            </a:r>
            <a:r>
              <a:rPr lang="is-IS" altLang="en-US" sz="1200" dirty="0">
                <a:solidFill>
                  <a:srgbClr val="898989"/>
                </a:solidFill>
                <a:latin typeface="Calibri" pitchFamily="34" charset="0"/>
              </a:rPr>
              <a:t>2020</a:t>
            </a:r>
            <a:endParaRPr lang="en-US" altLang="en-US" sz="1200" dirty="0">
              <a:solidFill>
                <a:srgbClr val="898989"/>
              </a:solidFill>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Continuous</a:t>
            </a:r>
          </a:p>
          <a:p>
            <a:pPr lvl="1"/>
            <a:r>
              <a:rPr lang="en-US" dirty="0"/>
              <a:t>Time steps in the model</a:t>
            </a:r>
          </a:p>
        </p:txBody>
      </p:sp>
      <p:sp>
        <p:nvSpPr>
          <p:cNvPr id="4" name="Rectangle 3">
            <a:extLst>
              <a:ext uri="{FF2B5EF4-FFF2-40B4-BE49-F238E27FC236}">
                <a16:creationId xmlns:a16="http://schemas.microsoft.com/office/drawing/2014/main" id="{C6045155-2F85-4D53-82BD-009DC28FE9AE}"/>
              </a:ext>
            </a:extLst>
          </p:cNvPr>
          <p:cNvSpPr/>
          <p:nvPr/>
        </p:nvSpPr>
        <p:spPr>
          <a:xfrm>
            <a:off x="381001" y="3457689"/>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C</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2841026" y="3457689"/>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C</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1447786" y="3952989"/>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1890971" y="3867086"/>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4411909" y="3828535"/>
            <a:ext cx="385042" cy="523220"/>
          </a:xfrm>
          <a:prstGeom prst="rect">
            <a:avLst/>
          </a:prstGeom>
        </p:spPr>
        <p:txBody>
          <a:bodyPr wrap="none">
            <a:spAutoFit/>
          </a:bodyPr>
          <a:lstStyle/>
          <a:p>
            <a:r>
              <a:rPr lang="el-GR" sz="2800" b="1" i="1" dirty="0"/>
              <a:t>γ</a:t>
            </a:r>
            <a:endParaRPr lang="en-US" dirty="0"/>
          </a:p>
        </p:txBody>
      </p:sp>
      <p:sp>
        <p:nvSpPr>
          <p:cNvPr id="9" name="Rectangle 8">
            <a:extLst>
              <a:ext uri="{FF2B5EF4-FFF2-40B4-BE49-F238E27FC236}">
                <a16:creationId xmlns:a16="http://schemas.microsoft.com/office/drawing/2014/main" id="{9946BFCF-2270-498D-8763-292DB8CD61BD}"/>
              </a:ext>
            </a:extLst>
          </p:cNvPr>
          <p:cNvSpPr/>
          <p:nvPr/>
        </p:nvSpPr>
        <p:spPr>
          <a:xfrm>
            <a:off x="381001" y="5562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A</a:t>
            </a:r>
          </a:p>
        </p:txBody>
      </p:sp>
      <p:sp>
        <p:nvSpPr>
          <p:cNvPr id="10" name="Rectangle 9">
            <a:extLst>
              <a:ext uri="{FF2B5EF4-FFF2-40B4-BE49-F238E27FC236}">
                <a16:creationId xmlns:a16="http://schemas.microsoft.com/office/drawing/2014/main" id="{09F4667B-87A8-45E4-8DD6-ABD8ABB7E365}"/>
              </a:ext>
            </a:extLst>
          </p:cNvPr>
          <p:cNvSpPr/>
          <p:nvPr/>
        </p:nvSpPr>
        <p:spPr>
          <a:xfrm>
            <a:off x="2841026" y="55626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A</a:t>
            </a:r>
          </a:p>
        </p:txBody>
      </p:sp>
      <p:cxnSp>
        <p:nvCxnSpPr>
          <p:cNvPr id="11" name="Straight Arrow Connector 10">
            <a:extLst>
              <a:ext uri="{FF2B5EF4-FFF2-40B4-BE49-F238E27FC236}">
                <a16:creationId xmlns:a16="http://schemas.microsoft.com/office/drawing/2014/main" id="{25BD5FF8-F620-4479-874A-4650FFE79919}"/>
              </a:ext>
            </a:extLst>
          </p:cNvPr>
          <p:cNvCxnSpPr>
            <a:cxnSpLocks/>
            <a:stCxn id="9" idx="3"/>
            <a:endCxn id="10" idx="1"/>
          </p:cNvCxnSpPr>
          <p:nvPr/>
        </p:nvCxnSpPr>
        <p:spPr>
          <a:xfrm>
            <a:off x="1447786" y="60579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7E633-7B99-404E-8373-EC10971FBBFC}"/>
              </a:ext>
            </a:extLst>
          </p:cNvPr>
          <p:cNvSpPr/>
          <p:nvPr/>
        </p:nvSpPr>
        <p:spPr>
          <a:xfrm>
            <a:off x="1926626" y="5588342"/>
            <a:ext cx="506870" cy="523220"/>
          </a:xfrm>
          <a:prstGeom prst="rect">
            <a:avLst/>
          </a:prstGeom>
        </p:spPr>
        <p:txBody>
          <a:bodyPr wrap="square">
            <a:spAutoFit/>
          </a:bodyPr>
          <a:lstStyle/>
          <a:p>
            <a:r>
              <a:rPr lang="en-US" sz="2800" b="1" i="1" dirty="0"/>
              <a:t>βI</a:t>
            </a:r>
            <a:endParaRPr lang="en-US" dirty="0"/>
          </a:p>
        </p:txBody>
      </p:sp>
      <p:sp>
        <p:nvSpPr>
          <p:cNvPr id="13" name="Rectangle 12">
            <a:extLst>
              <a:ext uri="{FF2B5EF4-FFF2-40B4-BE49-F238E27FC236}">
                <a16:creationId xmlns:a16="http://schemas.microsoft.com/office/drawing/2014/main" id="{87887E57-1D69-4C13-8C7C-294428E2397D}"/>
              </a:ext>
            </a:extLst>
          </p:cNvPr>
          <p:cNvSpPr/>
          <p:nvPr/>
        </p:nvSpPr>
        <p:spPr>
          <a:xfrm>
            <a:off x="4453902" y="5520721"/>
            <a:ext cx="385042" cy="523220"/>
          </a:xfrm>
          <a:prstGeom prst="rect">
            <a:avLst/>
          </a:prstGeom>
        </p:spPr>
        <p:txBody>
          <a:bodyPr wrap="square">
            <a:spAutoFit/>
          </a:bodyPr>
          <a:lstStyle/>
          <a:p>
            <a:r>
              <a:rPr lang="el-GR" sz="2800" b="1" i="1" dirty="0"/>
              <a:t>γ</a:t>
            </a:r>
            <a:endParaRPr lang="en-US" dirty="0"/>
          </a:p>
        </p:txBody>
      </p:sp>
      <p:cxnSp>
        <p:nvCxnSpPr>
          <p:cNvPr id="14" name="Connector: Curved 13">
            <a:extLst>
              <a:ext uri="{FF2B5EF4-FFF2-40B4-BE49-F238E27FC236}">
                <a16:creationId xmlns:a16="http://schemas.microsoft.com/office/drawing/2014/main" id="{B67B3171-B7AB-41DF-BB5D-785E5828CD5A}"/>
              </a:ext>
            </a:extLst>
          </p:cNvPr>
          <p:cNvCxnSpPr>
            <a:cxnSpLocks/>
            <a:stCxn id="10" idx="0"/>
            <a:endCxn id="12" idx="0"/>
          </p:cNvCxnSpPr>
          <p:nvPr/>
        </p:nvCxnSpPr>
        <p:spPr>
          <a:xfrm rot="16200000" flipH="1" flipV="1">
            <a:off x="2764369" y="4978292"/>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B151379-954C-4535-A1D8-2A86503701D2}"/>
              </a:ext>
            </a:extLst>
          </p:cNvPr>
          <p:cNvCxnSpPr>
            <a:cxnSpLocks/>
            <a:stCxn id="5" idx="2"/>
            <a:endCxn id="7" idx="2"/>
          </p:cNvCxnSpPr>
          <p:nvPr/>
        </p:nvCxnSpPr>
        <p:spPr>
          <a:xfrm rot="5400000" flipH="1">
            <a:off x="2730421" y="3804292"/>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5482258-955A-4BD9-9CA0-8CA6CF760A87}"/>
              </a:ext>
            </a:extLst>
          </p:cNvPr>
          <p:cNvCxnSpPr>
            <a:cxnSpLocks/>
            <a:stCxn id="10" idx="0"/>
            <a:endCxn id="7" idx="2"/>
          </p:cNvCxnSpPr>
          <p:nvPr/>
        </p:nvCxnSpPr>
        <p:spPr>
          <a:xfrm rot="16200000" flipV="1">
            <a:off x="2173266" y="4361446"/>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45543B8-F067-47E5-B45B-8D608E6225F8}"/>
              </a:ext>
            </a:extLst>
          </p:cNvPr>
          <p:cNvCxnSpPr>
            <a:cxnSpLocks/>
            <a:stCxn id="5" idx="2"/>
            <a:endCxn id="12" idx="0"/>
          </p:cNvCxnSpPr>
          <p:nvPr/>
        </p:nvCxnSpPr>
        <p:spPr>
          <a:xfrm rot="5400000">
            <a:off x="2207214" y="4421136"/>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A24A285-3578-4AAA-9484-FD441B77DC98}"/>
              </a:ext>
            </a:extLst>
          </p:cNvPr>
          <p:cNvCxnSpPr>
            <a:cxnSpLocks/>
            <a:stCxn id="4" idx="1"/>
            <a:endCxn id="9" idx="1"/>
          </p:cNvCxnSpPr>
          <p:nvPr/>
        </p:nvCxnSpPr>
        <p:spPr>
          <a:xfrm rot="10800000" flipV="1">
            <a:off x="381001" y="3952988"/>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8BD1C99-124B-4BB0-887C-B05BE38E4E1B}"/>
              </a:ext>
            </a:extLst>
          </p:cNvPr>
          <p:cNvCxnSpPr>
            <a:cxnSpLocks/>
            <a:stCxn id="5" idx="3"/>
            <a:endCxn id="10" idx="3"/>
          </p:cNvCxnSpPr>
          <p:nvPr/>
        </p:nvCxnSpPr>
        <p:spPr>
          <a:xfrm>
            <a:off x="3907811"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5347A1-004B-489F-9ECC-07398C6A5154}"/>
              </a:ext>
            </a:extLst>
          </p:cNvPr>
          <p:cNvSpPr/>
          <p:nvPr/>
        </p:nvSpPr>
        <p:spPr>
          <a:xfrm>
            <a:off x="5301050" y="3457689"/>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C</a:t>
            </a:r>
            <a:endParaRPr lang="en-US" b="1" baseline="-25000" dirty="0"/>
          </a:p>
        </p:txBody>
      </p:sp>
      <p:sp>
        <p:nvSpPr>
          <p:cNvPr id="21" name="Rectangle 20">
            <a:extLst>
              <a:ext uri="{FF2B5EF4-FFF2-40B4-BE49-F238E27FC236}">
                <a16:creationId xmlns:a16="http://schemas.microsoft.com/office/drawing/2014/main" id="{A68CE871-872A-43B0-89E9-7027691C30FB}"/>
              </a:ext>
            </a:extLst>
          </p:cNvPr>
          <p:cNvSpPr/>
          <p:nvPr/>
        </p:nvSpPr>
        <p:spPr>
          <a:xfrm>
            <a:off x="5301050" y="55626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A</a:t>
            </a:r>
            <a:endParaRPr lang="en-US" b="1" baseline="-25000" dirty="0"/>
          </a:p>
        </p:txBody>
      </p:sp>
      <p:cxnSp>
        <p:nvCxnSpPr>
          <p:cNvPr id="22" name="Connector: Curved 21">
            <a:extLst>
              <a:ext uri="{FF2B5EF4-FFF2-40B4-BE49-F238E27FC236}">
                <a16:creationId xmlns:a16="http://schemas.microsoft.com/office/drawing/2014/main" id="{8171EBC9-3C70-4923-A83D-31F212B5FF54}"/>
              </a:ext>
            </a:extLst>
          </p:cNvPr>
          <p:cNvCxnSpPr>
            <a:cxnSpLocks/>
            <a:stCxn id="20" idx="3"/>
            <a:endCxn id="21" idx="3"/>
          </p:cNvCxnSpPr>
          <p:nvPr/>
        </p:nvCxnSpPr>
        <p:spPr>
          <a:xfrm>
            <a:off x="6367835"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3907811" y="3952989"/>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1538D1-E39C-4A5D-9BF9-2A2A786E8BDD}"/>
              </a:ext>
            </a:extLst>
          </p:cNvPr>
          <p:cNvCxnSpPr>
            <a:cxnSpLocks/>
            <a:stCxn id="10" idx="3"/>
            <a:endCxn id="21" idx="1"/>
          </p:cNvCxnSpPr>
          <p:nvPr/>
        </p:nvCxnSpPr>
        <p:spPr>
          <a:xfrm>
            <a:off x="3907811" y="60579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691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animBg="1"/>
      <p:bldP spid="10" grpId="0" animBg="1"/>
      <p:bldP spid="12" grpId="0"/>
      <p:bldP spid="13" grpId="0"/>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Continuous</a:t>
            </a:r>
          </a:p>
          <a:p>
            <a:pPr lvl="1"/>
            <a:r>
              <a:rPr lang="en-US" dirty="0"/>
              <a:t>Time steps in the model</a:t>
            </a:r>
          </a:p>
        </p:txBody>
      </p:sp>
      <p:sp>
        <p:nvSpPr>
          <p:cNvPr id="4" name="Rectangle 3">
            <a:extLst>
              <a:ext uri="{FF2B5EF4-FFF2-40B4-BE49-F238E27FC236}">
                <a16:creationId xmlns:a16="http://schemas.microsoft.com/office/drawing/2014/main" id="{C6045155-2F85-4D53-82BD-009DC28FE9AE}"/>
              </a:ext>
            </a:extLst>
          </p:cNvPr>
          <p:cNvSpPr/>
          <p:nvPr/>
        </p:nvSpPr>
        <p:spPr>
          <a:xfrm>
            <a:off x="381001" y="3457689"/>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C</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2841026" y="3457689"/>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C</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1447786" y="3952989"/>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1890971" y="3867086"/>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4411909" y="3828535"/>
            <a:ext cx="385042" cy="523220"/>
          </a:xfrm>
          <a:prstGeom prst="rect">
            <a:avLst/>
          </a:prstGeom>
        </p:spPr>
        <p:txBody>
          <a:bodyPr wrap="none">
            <a:spAutoFit/>
          </a:bodyPr>
          <a:lstStyle/>
          <a:p>
            <a:r>
              <a:rPr lang="el-GR" sz="2800" b="1" i="1" dirty="0"/>
              <a:t>γ</a:t>
            </a:r>
            <a:endParaRPr lang="en-US" dirty="0"/>
          </a:p>
        </p:txBody>
      </p:sp>
      <p:sp>
        <p:nvSpPr>
          <p:cNvPr id="9" name="Rectangle 8">
            <a:extLst>
              <a:ext uri="{FF2B5EF4-FFF2-40B4-BE49-F238E27FC236}">
                <a16:creationId xmlns:a16="http://schemas.microsoft.com/office/drawing/2014/main" id="{9946BFCF-2270-498D-8763-292DB8CD61BD}"/>
              </a:ext>
            </a:extLst>
          </p:cNvPr>
          <p:cNvSpPr/>
          <p:nvPr/>
        </p:nvSpPr>
        <p:spPr>
          <a:xfrm>
            <a:off x="381001" y="5562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r>
              <a:rPr lang="en-US" sz="6000" b="1" baseline="-25000" dirty="0"/>
              <a:t>A</a:t>
            </a:r>
          </a:p>
        </p:txBody>
      </p:sp>
      <p:sp>
        <p:nvSpPr>
          <p:cNvPr id="10" name="Rectangle 9">
            <a:extLst>
              <a:ext uri="{FF2B5EF4-FFF2-40B4-BE49-F238E27FC236}">
                <a16:creationId xmlns:a16="http://schemas.microsoft.com/office/drawing/2014/main" id="{09F4667B-87A8-45E4-8DD6-ABD8ABB7E365}"/>
              </a:ext>
            </a:extLst>
          </p:cNvPr>
          <p:cNvSpPr/>
          <p:nvPr/>
        </p:nvSpPr>
        <p:spPr>
          <a:xfrm>
            <a:off x="2841026" y="55626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r>
              <a:rPr lang="en-US" sz="6000" b="1" baseline="-25000" dirty="0"/>
              <a:t>A</a:t>
            </a:r>
          </a:p>
        </p:txBody>
      </p:sp>
      <p:cxnSp>
        <p:nvCxnSpPr>
          <p:cNvPr id="11" name="Straight Arrow Connector 10">
            <a:extLst>
              <a:ext uri="{FF2B5EF4-FFF2-40B4-BE49-F238E27FC236}">
                <a16:creationId xmlns:a16="http://schemas.microsoft.com/office/drawing/2014/main" id="{25BD5FF8-F620-4479-874A-4650FFE79919}"/>
              </a:ext>
            </a:extLst>
          </p:cNvPr>
          <p:cNvCxnSpPr>
            <a:cxnSpLocks/>
            <a:stCxn id="9" idx="3"/>
            <a:endCxn id="10" idx="1"/>
          </p:cNvCxnSpPr>
          <p:nvPr/>
        </p:nvCxnSpPr>
        <p:spPr>
          <a:xfrm>
            <a:off x="1447786" y="60579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7E633-7B99-404E-8373-EC10971FBBFC}"/>
              </a:ext>
            </a:extLst>
          </p:cNvPr>
          <p:cNvSpPr/>
          <p:nvPr/>
        </p:nvSpPr>
        <p:spPr>
          <a:xfrm>
            <a:off x="1926626" y="5588342"/>
            <a:ext cx="506870" cy="523220"/>
          </a:xfrm>
          <a:prstGeom prst="rect">
            <a:avLst/>
          </a:prstGeom>
        </p:spPr>
        <p:txBody>
          <a:bodyPr wrap="square">
            <a:spAutoFit/>
          </a:bodyPr>
          <a:lstStyle/>
          <a:p>
            <a:r>
              <a:rPr lang="en-US" sz="2800" b="1" i="1" dirty="0"/>
              <a:t>βI</a:t>
            </a:r>
            <a:endParaRPr lang="en-US" dirty="0"/>
          </a:p>
        </p:txBody>
      </p:sp>
      <p:sp>
        <p:nvSpPr>
          <p:cNvPr id="13" name="Rectangle 12">
            <a:extLst>
              <a:ext uri="{FF2B5EF4-FFF2-40B4-BE49-F238E27FC236}">
                <a16:creationId xmlns:a16="http://schemas.microsoft.com/office/drawing/2014/main" id="{87887E57-1D69-4C13-8C7C-294428E2397D}"/>
              </a:ext>
            </a:extLst>
          </p:cNvPr>
          <p:cNvSpPr/>
          <p:nvPr/>
        </p:nvSpPr>
        <p:spPr>
          <a:xfrm>
            <a:off x="4453902" y="5520721"/>
            <a:ext cx="385042" cy="523220"/>
          </a:xfrm>
          <a:prstGeom prst="rect">
            <a:avLst/>
          </a:prstGeom>
        </p:spPr>
        <p:txBody>
          <a:bodyPr wrap="square">
            <a:spAutoFit/>
          </a:bodyPr>
          <a:lstStyle/>
          <a:p>
            <a:r>
              <a:rPr lang="el-GR" sz="2800" b="1" i="1" dirty="0"/>
              <a:t>γ</a:t>
            </a:r>
            <a:endParaRPr lang="en-US" dirty="0"/>
          </a:p>
        </p:txBody>
      </p:sp>
      <p:cxnSp>
        <p:nvCxnSpPr>
          <p:cNvPr id="14" name="Connector: Curved 13">
            <a:extLst>
              <a:ext uri="{FF2B5EF4-FFF2-40B4-BE49-F238E27FC236}">
                <a16:creationId xmlns:a16="http://schemas.microsoft.com/office/drawing/2014/main" id="{B67B3171-B7AB-41DF-BB5D-785E5828CD5A}"/>
              </a:ext>
            </a:extLst>
          </p:cNvPr>
          <p:cNvCxnSpPr>
            <a:cxnSpLocks/>
            <a:stCxn id="10" idx="0"/>
            <a:endCxn id="12" idx="0"/>
          </p:cNvCxnSpPr>
          <p:nvPr/>
        </p:nvCxnSpPr>
        <p:spPr>
          <a:xfrm rot="16200000" flipH="1" flipV="1">
            <a:off x="2764369" y="4978292"/>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B151379-954C-4535-A1D8-2A86503701D2}"/>
              </a:ext>
            </a:extLst>
          </p:cNvPr>
          <p:cNvCxnSpPr>
            <a:cxnSpLocks/>
            <a:stCxn id="5" idx="2"/>
            <a:endCxn id="7" idx="2"/>
          </p:cNvCxnSpPr>
          <p:nvPr/>
        </p:nvCxnSpPr>
        <p:spPr>
          <a:xfrm rot="5400000" flipH="1">
            <a:off x="2730421" y="3804292"/>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5482258-955A-4BD9-9CA0-8CA6CF760A87}"/>
              </a:ext>
            </a:extLst>
          </p:cNvPr>
          <p:cNvCxnSpPr>
            <a:cxnSpLocks/>
            <a:stCxn id="10" idx="0"/>
            <a:endCxn id="7" idx="2"/>
          </p:cNvCxnSpPr>
          <p:nvPr/>
        </p:nvCxnSpPr>
        <p:spPr>
          <a:xfrm rot="16200000" flipV="1">
            <a:off x="2173266" y="4361446"/>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45543B8-F067-47E5-B45B-8D608E6225F8}"/>
              </a:ext>
            </a:extLst>
          </p:cNvPr>
          <p:cNvCxnSpPr>
            <a:cxnSpLocks/>
            <a:stCxn id="5" idx="2"/>
            <a:endCxn id="12" idx="0"/>
          </p:cNvCxnSpPr>
          <p:nvPr/>
        </p:nvCxnSpPr>
        <p:spPr>
          <a:xfrm rot="5400000">
            <a:off x="2207214" y="4421136"/>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A24A285-3578-4AAA-9484-FD441B77DC98}"/>
              </a:ext>
            </a:extLst>
          </p:cNvPr>
          <p:cNvCxnSpPr>
            <a:cxnSpLocks/>
            <a:stCxn id="4" idx="1"/>
            <a:endCxn id="9" idx="1"/>
          </p:cNvCxnSpPr>
          <p:nvPr/>
        </p:nvCxnSpPr>
        <p:spPr>
          <a:xfrm rot="10800000" flipV="1">
            <a:off x="381001" y="3952988"/>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8BD1C99-124B-4BB0-887C-B05BE38E4E1B}"/>
              </a:ext>
            </a:extLst>
          </p:cNvPr>
          <p:cNvCxnSpPr>
            <a:cxnSpLocks/>
            <a:stCxn id="5" idx="3"/>
            <a:endCxn id="10" idx="3"/>
          </p:cNvCxnSpPr>
          <p:nvPr/>
        </p:nvCxnSpPr>
        <p:spPr>
          <a:xfrm>
            <a:off x="3907811"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5347A1-004B-489F-9ECC-07398C6A5154}"/>
              </a:ext>
            </a:extLst>
          </p:cNvPr>
          <p:cNvSpPr/>
          <p:nvPr/>
        </p:nvSpPr>
        <p:spPr>
          <a:xfrm>
            <a:off x="5301050" y="3457689"/>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C</a:t>
            </a:r>
            <a:endParaRPr lang="en-US" b="1" baseline="-25000" dirty="0"/>
          </a:p>
        </p:txBody>
      </p:sp>
      <p:sp>
        <p:nvSpPr>
          <p:cNvPr id="21" name="Rectangle 20">
            <a:extLst>
              <a:ext uri="{FF2B5EF4-FFF2-40B4-BE49-F238E27FC236}">
                <a16:creationId xmlns:a16="http://schemas.microsoft.com/office/drawing/2014/main" id="{A68CE871-872A-43B0-89E9-7027691C30FB}"/>
              </a:ext>
            </a:extLst>
          </p:cNvPr>
          <p:cNvSpPr/>
          <p:nvPr/>
        </p:nvSpPr>
        <p:spPr>
          <a:xfrm>
            <a:off x="5301050" y="55626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r>
              <a:rPr lang="en-US" sz="6000" b="1" baseline="-25000" dirty="0"/>
              <a:t>A</a:t>
            </a:r>
            <a:endParaRPr lang="en-US" b="1" baseline="-25000" dirty="0"/>
          </a:p>
        </p:txBody>
      </p:sp>
      <p:cxnSp>
        <p:nvCxnSpPr>
          <p:cNvPr id="22" name="Connector: Curved 21">
            <a:extLst>
              <a:ext uri="{FF2B5EF4-FFF2-40B4-BE49-F238E27FC236}">
                <a16:creationId xmlns:a16="http://schemas.microsoft.com/office/drawing/2014/main" id="{8171EBC9-3C70-4923-A83D-31F212B5FF54}"/>
              </a:ext>
            </a:extLst>
          </p:cNvPr>
          <p:cNvCxnSpPr>
            <a:cxnSpLocks/>
            <a:stCxn id="20" idx="3"/>
            <a:endCxn id="21" idx="3"/>
          </p:cNvCxnSpPr>
          <p:nvPr/>
        </p:nvCxnSpPr>
        <p:spPr>
          <a:xfrm>
            <a:off x="6367835"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3907811" y="3952989"/>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1538D1-E39C-4A5D-9BF9-2A2A786E8BDD}"/>
              </a:ext>
            </a:extLst>
          </p:cNvPr>
          <p:cNvCxnSpPr>
            <a:cxnSpLocks/>
            <a:stCxn id="10" idx="3"/>
            <a:endCxn id="21" idx="1"/>
          </p:cNvCxnSpPr>
          <p:nvPr/>
        </p:nvCxnSpPr>
        <p:spPr>
          <a:xfrm>
            <a:off x="3907811" y="60579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77EE1830-0FC1-4BEC-B211-FA6E06851330}"/>
              </a:ext>
            </a:extLst>
          </p:cNvPr>
          <p:cNvPicPr>
            <a:picLocks noChangeAspect="1"/>
          </p:cNvPicPr>
          <p:nvPr/>
        </p:nvPicPr>
        <p:blipFill>
          <a:blip r:embed="rId2"/>
          <a:stretch>
            <a:fillRect/>
          </a:stretch>
        </p:blipFill>
        <p:spPr>
          <a:xfrm>
            <a:off x="4350996" y="2743200"/>
            <a:ext cx="4413718" cy="3987307"/>
          </a:xfrm>
          <a:prstGeom prst="rect">
            <a:avLst/>
          </a:prstGeom>
        </p:spPr>
      </p:pic>
    </p:spTree>
    <p:extLst>
      <p:ext uri="{BB962C8B-B14F-4D97-AF65-F5344CB8AC3E}">
        <p14:creationId xmlns:p14="http://schemas.microsoft.com/office/powerpoint/2010/main" val="2455520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Continuous</a:t>
            </a:r>
          </a:p>
          <a:p>
            <a:pPr lvl="1"/>
            <a:r>
              <a:rPr lang="en-US" dirty="0"/>
              <a:t>Time steps in the model</a:t>
            </a:r>
          </a:p>
        </p:txBody>
      </p:sp>
      <p:sp>
        <p:nvSpPr>
          <p:cNvPr id="4" name="Rectangle 3">
            <a:extLst>
              <a:ext uri="{FF2B5EF4-FFF2-40B4-BE49-F238E27FC236}">
                <a16:creationId xmlns:a16="http://schemas.microsoft.com/office/drawing/2014/main" id="{C6045155-2F85-4D53-82BD-009DC28FE9AE}"/>
              </a:ext>
            </a:extLst>
          </p:cNvPr>
          <p:cNvSpPr/>
          <p:nvPr/>
        </p:nvSpPr>
        <p:spPr>
          <a:xfrm>
            <a:off x="381001" y="3457689"/>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C</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2841026" y="3457689"/>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C</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1447786" y="3952989"/>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1890971" y="3867086"/>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4411909" y="3828535"/>
            <a:ext cx="385042" cy="523220"/>
          </a:xfrm>
          <a:prstGeom prst="rect">
            <a:avLst/>
          </a:prstGeom>
        </p:spPr>
        <p:txBody>
          <a:bodyPr wrap="none">
            <a:spAutoFit/>
          </a:bodyPr>
          <a:lstStyle/>
          <a:p>
            <a:r>
              <a:rPr lang="el-GR" sz="2800" b="1" i="1" dirty="0"/>
              <a:t>γ</a:t>
            </a:r>
            <a:endParaRPr lang="en-US" dirty="0"/>
          </a:p>
        </p:txBody>
      </p:sp>
      <p:sp>
        <p:nvSpPr>
          <p:cNvPr id="9" name="Rectangle 8">
            <a:extLst>
              <a:ext uri="{FF2B5EF4-FFF2-40B4-BE49-F238E27FC236}">
                <a16:creationId xmlns:a16="http://schemas.microsoft.com/office/drawing/2014/main" id="{9946BFCF-2270-498D-8763-292DB8CD61BD}"/>
              </a:ext>
            </a:extLst>
          </p:cNvPr>
          <p:cNvSpPr/>
          <p:nvPr/>
        </p:nvSpPr>
        <p:spPr>
          <a:xfrm>
            <a:off x="381001" y="5562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A</a:t>
            </a:r>
          </a:p>
        </p:txBody>
      </p:sp>
      <p:sp>
        <p:nvSpPr>
          <p:cNvPr id="10" name="Rectangle 9">
            <a:extLst>
              <a:ext uri="{FF2B5EF4-FFF2-40B4-BE49-F238E27FC236}">
                <a16:creationId xmlns:a16="http://schemas.microsoft.com/office/drawing/2014/main" id="{09F4667B-87A8-45E4-8DD6-ABD8ABB7E365}"/>
              </a:ext>
            </a:extLst>
          </p:cNvPr>
          <p:cNvSpPr/>
          <p:nvPr/>
        </p:nvSpPr>
        <p:spPr>
          <a:xfrm>
            <a:off x="2841026" y="55626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A</a:t>
            </a:r>
          </a:p>
        </p:txBody>
      </p:sp>
      <p:cxnSp>
        <p:nvCxnSpPr>
          <p:cNvPr id="11" name="Straight Arrow Connector 10">
            <a:extLst>
              <a:ext uri="{FF2B5EF4-FFF2-40B4-BE49-F238E27FC236}">
                <a16:creationId xmlns:a16="http://schemas.microsoft.com/office/drawing/2014/main" id="{25BD5FF8-F620-4479-874A-4650FFE79919}"/>
              </a:ext>
            </a:extLst>
          </p:cNvPr>
          <p:cNvCxnSpPr>
            <a:cxnSpLocks/>
            <a:stCxn id="9" idx="3"/>
            <a:endCxn id="10" idx="1"/>
          </p:cNvCxnSpPr>
          <p:nvPr/>
        </p:nvCxnSpPr>
        <p:spPr>
          <a:xfrm>
            <a:off x="1447786" y="60579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7E633-7B99-404E-8373-EC10971FBBFC}"/>
              </a:ext>
            </a:extLst>
          </p:cNvPr>
          <p:cNvSpPr/>
          <p:nvPr/>
        </p:nvSpPr>
        <p:spPr>
          <a:xfrm>
            <a:off x="1926626" y="5588342"/>
            <a:ext cx="506870" cy="523220"/>
          </a:xfrm>
          <a:prstGeom prst="rect">
            <a:avLst/>
          </a:prstGeom>
        </p:spPr>
        <p:txBody>
          <a:bodyPr wrap="square">
            <a:spAutoFit/>
          </a:bodyPr>
          <a:lstStyle/>
          <a:p>
            <a:r>
              <a:rPr lang="en-US" sz="2800" b="1" i="1" dirty="0"/>
              <a:t>βI</a:t>
            </a:r>
            <a:endParaRPr lang="en-US" dirty="0"/>
          </a:p>
        </p:txBody>
      </p:sp>
      <p:sp>
        <p:nvSpPr>
          <p:cNvPr id="13" name="Rectangle 12">
            <a:extLst>
              <a:ext uri="{FF2B5EF4-FFF2-40B4-BE49-F238E27FC236}">
                <a16:creationId xmlns:a16="http://schemas.microsoft.com/office/drawing/2014/main" id="{87887E57-1D69-4C13-8C7C-294428E2397D}"/>
              </a:ext>
            </a:extLst>
          </p:cNvPr>
          <p:cNvSpPr/>
          <p:nvPr/>
        </p:nvSpPr>
        <p:spPr>
          <a:xfrm>
            <a:off x="4453902" y="5520721"/>
            <a:ext cx="385042" cy="523220"/>
          </a:xfrm>
          <a:prstGeom prst="rect">
            <a:avLst/>
          </a:prstGeom>
        </p:spPr>
        <p:txBody>
          <a:bodyPr wrap="square">
            <a:spAutoFit/>
          </a:bodyPr>
          <a:lstStyle/>
          <a:p>
            <a:r>
              <a:rPr lang="el-GR" sz="2800" b="1" i="1" dirty="0"/>
              <a:t>γ</a:t>
            </a:r>
            <a:endParaRPr lang="en-US" dirty="0"/>
          </a:p>
        </p:txBody>
      </p:sp>
      <p:cxnSp>
        <p:nvCxnSpPr>
          <p:cNvPr id="14" name="Connector: Curved 13">
            <a:extLst>
              <a:ext uri="{FF2B5EF4-FFF2-40B4-BE49-F238E27FC236}">
                <a16:creationId xmlns:a16="http://schemas.microsoft.com/office/drawing/2014/main" id="{B67B3171-B7AB-41DF-BB5D-785E5828CD5A}"/>
              </a:ext>
            </a:extLst>
          </p:cNvPr>
          <p:cNvCxnSpPr>
            <a:cxnSpLocks/>
            <a:stCxn id="10" idx="0"/>
            <a:endCxn id="12" idx="0"/>
          </p:cNvCxnSpPr>
          <p:nvPr/>
        </p:nvCxnSpPr>
        <p:spPr>
          <a:xfrm rot="16200000" flipH="1" flipV="1">
            <a:off x="2764369" y="4978292"/>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B151379-954C-4535-A1D8-2A86503701D2}"/>
              </a:ext>
            </a:extLst>
          </p:cNvPr>
          <p:cNvCxnSpPr>
            <a:cxnSpLocks/>
            <a:stCxn id="5" idx="2"/>
            <a:endCxn id="7" idx="2"/>
          </p:cNvCxnSpPr>
          <p:nvPr/>
        </p:nvCxnSpPr>
        <p:spPr>
          <a:xfrm rot="5400000" flipH="1">
            <a:off x="2730421" y="3804292"/>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5482258-955A-4BD9-9CA0-8CA6CF760A87}"/>
              </a:ext>
            </a:extLst>
          </p:cNvPr>
          <p:cNvCxnSpPr>
            <a:cxnSpLocks/>
            <a:stCxn id="10" idx="0"/>
            <a:endCxn id="7" idx="2"/>
          </p:cNvCxnSpPr>
          <p:nvPr/>
        </p:nvCxnSpPr>
        <p:spPr>
          <a:xfrm rot="16200000" flipV="1">
            <a:off x="2173266" y="4361446"/>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45543B8-F067-47E5-B45B-8D608E6225F8}"/>
              </a:ext>
            </a:extLst>
          </p:cNvPr>
          <p:cNvCxnSpPr>
            <a:cxnSpLocks/>
            <a:stCxn id="5" idx="2"/>
            <a:endCxn id="12" idx="0"/>
          </p:cNvCxnSpPr>
          <p:nvPr/>
        </p:nvCxnSpPr>
        <p:spPr>
          <a:xfrm rot="5400000">
            <a:off x="2207214" y="4421136"/>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A24A285-3578-4AAA-9484-FD441B77DC98}"/>
              </a:ext>
            </a:extLst>
          </p:cNvPr>
          <p:cNvCxnSpPr>
            <a:cxnSpLocks/>
            <a:stCxn id="4" idx="1"/>
            <a:endCxn id="9" idx="1"/>
          </p:cNvCxnSpPr>
          <p:nvPr/>
        </p:nvCxnSpPr>
        <p:spPr>
          <a:xfrm rot="10800000" flipV="1">
            <a:off x="381001" y="3952988"/>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8BD1C99-124B-4BB0-887C-B05BE38E4E1B}"/>
              </a:ext>
            </a:extLst>
          </p:cNvPr>
          <p:cNvCxnSpPr>
            <a:cxnSpLocks/>
            <a:stCxn id="5" idx="3"/>
            <a:endCxn id="10" idx="3"/>
          </p:cNvCxnSpPr>
          <p:nvPr/>
        </p:nvCxnSpPr>
        <p:spPr>
          <a:xfrm>
            <a:off x="3907811"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5347A1-004B-489F-9ECC-07398C6A5154}"/>
              </a:ext>
            </a:extLst>
          </p:cNvPr>
          <p:cNvSpPr/>
          <p:nvPr/>
        </p:nvSpPr>
        <p:spPr>
          <a:xfrm>
            <a:off x="5301050" y="3457689"/>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C</a:t>
            </a:r>
            <a:endParaRPr lang="en-US" b="1" baseline="-25000" dirty="0"/>
          </a:p>
        </p:txBody>
      </p:sp>
      <p:sp>
        <p:nvSpPr>
          <p:cNvPr id="21" name="Rectangle 20">
            <a:extLst>
              <a:ext uri="{FF2B5EF4-FFF2-40B4-BE49-F238E27FC236}">
                <a16:creationId xmlns:a16="http://schemas.microsoft.com/office/drawing/2014/main" id="{A68CE871-872A-43B0-89E9-7027691C30FB}"/>
              </a:ext>
            </a:extLst>
          </p:cNvPr>
          <p:cNvSpPr/>
          <p:nvPr/>
        </p:nvSpPr>
        <p:spPr>
          <a:xfrm>
            <a:off x="5301050" y="55626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A</a:t>
            </a:r>
            <a:endParaRPr lang="en-US" b="1" baseline="-25000" dirty="0"/>
          </a:p>
        </p:txBody>
      </p:sp>
      <p:cxnSp>
        <p:nvCxnSpPr>
          <p:cNvPr id="22" name="Connector: Curved 21">
            <a:extLst>
              <a:ext uri="{FF2B5EF4-FFF2-40B4-BE49-F238E27FC236}">
                <a16:creationId xmlns:a16="http://schemas.microsoft.com/office/drawing/2014/main" id="{8171EBC9-3C70-4923-A83D-31F212B5FF54}"/>
              </a:ext>
            </a:extLst>
          </p:cNvPr>
          <p:cNvCxnSpPr>
            <a:cxnSpLocks/>
            <a:stCxn id="20" idx="3"/>
            <a:endCxn id="21" idx="3"/>
          </p:cNvCxnSpPr>
          <p:nvPr/>
        </p:nvCxnSpPr>
        <p:spPr>
          <a:xfrm>
            <a:off x="6367835"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3907811" y="3952989"/>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1538D1-E39C-4A5D-9BF9-2A2A786E8BDD}"/>
              </a:ext>
            </a:extLst>
          </p:cNvPr>
          <p:cNvCxnSpPr>
            <a:cxnSpLocks/>
            <a:stCxn id="10" idx="3"/>
            <a:endCxn id="21" idx="1"/>
          </p:cNvCxnSpPr>
          <p:nvPr/>
        </p:nvCxnSpPr>
        <p:spPr>
          <a:xfrm>
            <a:off x="3907811" y="60579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736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Discrete</a:t>
            </a:r>
          </a:p>
          <a:p>
            <a:pPr lvl="1"/>
            <a:r>
              <a:rPr lang="en-US" dirty="0"/>
              <a:t>Time steps in the model</a:t>
            </a:r>
          </a:p>
        </p:txBody>
      </p:sp>
      <p:sp>
        <p:nvSpPr>
          <p:cNvPr id="4" name="Rectangle 3">
            <a:extLst>
              <a:ext uri="{FF2B5EF4-FFF2-40B4-BE49-F238E27FC236}">
                <a16:creationId xmlns:a16="http://schemas.microsoft.com/office/drawing/2014/main" id="{C6045155-2F85-4D53-82BD-009DC28FE9AE}"/>
              </a:ext>
            </a:extLst>
          </p:cNvPr>
          <p:cNvSpPr/>
          <p:nvPr/>
        </p:nvSpPr>
        <p:spPr>
          <a:xfrm>
            <a:off x="381001" y="3457689"/>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C</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2841026" y="3457689"/>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C</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1447786" y="3952989"/>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1890971" y="3867086"/>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4411909" y="3828535"/>
            <a:ext cx="385042" cy="523220"/>
          </a:xfrm>
          <a:prstGeom prst="rect">
            <a:avLst/>
          </a:prstGeom>
        </p:spPr>
        <p:txBody>
          <a:bodyPr wrap="none">
            <a:spAutoFit/>
          </a:bodyPr>
          <a:lstStyle/>
          <a:p>
            <a:r>
              <a:rPr lang="el-GR" sz="2800" b="1" i="1" dirty="0"/>
              <a:t>γ</a:t>
            </a:r>
            <a:endParaRPr lang="en-US" dirty="0"/>
          </a:p>
        </p:txBody>
      </p:sp>
      <p:sp>
        <p:nvSpPr>
          <p:cNvPr id="9" name="Rectangle 8">
            <a:extLst>
              <a:ext uri="{FF2B5EF4-FFF2-40B4-BE49-F238E27FC236}">
                <a16:creationId xmlns:a16="http://schemas.microsoft.com/office/drawing/2014/main" id="{9946BFCF-2270-498D-8763-292DB8CD61BD}"/>
              </a:ext>
            </a:extLst>
          </p:cNvPr>
          <p:cNvSpPr/>
          <p:nvPr/>
        </p:nvSpPr>
        <p:spPr>
          <a:xfrm>
            <a:off x="381001" y="5562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A</a:t>
            </a:r>
          </a:p>
        </p:txBody>
      </p:sp>
      <p:sp>
        <p:nvSpPr>
          <p:cNvPr id="10" name="Rectangle 9">
            <a:extLst>
              <a:ext uri="{FF2B5EF4-FFF2-40B4-BE49-F238E27FC236}">
                <a16:creationId xmlns:a16="http://schemas.microsoft.com/office/drawing/2014/main" id="{09F4667B-87A8-45E4-8DD6-ABD8ABB7E365}"/>
              </a:ext>
            </a:extLst>
          </p:cNvPr>
          <p:cNvSpPr/>
          <p:nvPr/>
        </p:nvSpPr>
        <p:spPr>
          <a:xfrm>
            <a:off x="2841026" y="55626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A</a:t>
            </a:r>
          </a:p>
        </p:txBody>
      </p:sp>
      <p:cxnSp>
        <p:nvCxnSpPr>
          <p:cNvPr id="11" name="Straight Arrow Connector 10">
            <a:extLst>
              <a:ext uri="{FF2B5EF4-FFF2-40B4-BE49-F238E27FC236}">
                <a16:creationId xmlns:a16="http://schemas.microsoft.com/office/drawing/2014/main" id="{25BD5FF8-F620-4479-874A-4650FFE79919}"/>
              </a:ext>
            </a:extLst>
          </p:cNvPr>
          <p:cNvCxnSpPr>
            <a:cxnSpLocks/>
            <a:stCxn id="9" idx="3"/>
            <a:endCxn id="10" idx="1"/>
          </p:cNvCxnSpPr>
          <p:nvPr/>
        </p:nvCxnSpPr>
        <p:spPr>
          <a:xfrm>
            <a:off x="1447786" y="60579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407E633-7B99-404E-8373-EC10971FBBFC}"/>
              </a:ext>
            </a:extLst>
          </p:cNvPr>
          <p:cNvSpPr/>
          <p:nvPr/>
        </p:nvSpPr>
        <p:spPr>
          <a:xfrm>
            <a:off x="1926626" y="5588342"/>
            <a:ext cx="506870" cy="523220"/>
          </a:xfrm>
          <a:prstGeom prst="rect">
            <a:avLst/>
          </a:prstGeom>
        </p:spPr>
        <p:txBody>
          <a:bodyPr wrap="square">
            <a:spAutoFit/>
          </a:bodyPr>
          <a:lstStyle/>
          <a:p>
            <a:r>
              <a:rPr lang="en-US" sz="2800" b="1" i="1" dirty="0"/>
              <a:t>βI</a:t>
            </a:r>
            <a:endParaRPr lang="en-US" dirty="0"/>
          </a:p>
        </p:txBody>
      </p:sp>
      <p:sp>
        <p:nvSpPr>
          <p:cNvPr id="13" name="Rectangle 12">
            <a:extLst>
              <a:ext uri="{FF2B5EF4-FFF2-40B4-BE49-F238E27FC236}">
                <a16:creationId xmlns:a16="http://schemas.microsoft.com/office/drawing/2014/main" id="{87887E57-1D69-4C13-8C7C-294428E2397D}"/>
              </a:ext>
            </a:extLst>
          </p:cNvPr>
          <p:cNvSpPr/>
          <p:nvPr/>
        </p:nvSpPr>
        <p:spPr>
          <a:xfrm>
            <a:off x="4453902" y="5520721"/>
            <a:ext cx="385042" cy="523220"/>
          </a:xfrm>
          <a:prstGeom prst="rect">
            <a:avLst/>
          </a:prstGeom>
        </p:spPr>
        <p:txBody>
          <a:bodyPr wrap="square">
            <a:spAutoFit/>
          </a:bodyPr>
          <a:lstStyle/>
          <a:p>
            <a:r>
              <a:rPr lang="el-GR" sz="2800" b="1" i="1" dirty="0"/>
              <a:t>γ</a:t>
            </a:r>
            <a:endParaRPr lang="en-US" dirty="0"/>
          </a:p>
        </p:txBody>
      </p:sp>
      <p:cxnSp>
        <p:nvCxnSpPr>
          <p:cNvPr id="14" name="Connector: Curved 13">
            <a:extLst>
              <a:ext uri="{FF2B5EF4-FFF2-40B4-BE49-F238E27FC236}">
                <a16:creationId xmlns:a16="http://schemas.microsoft.com/office/drawing/2014/main" id="{B67B3171-B7AB-41DF-BB5D-785E5828CD5A}"/>
              </a:ext>
            </a:extLst>
          </p:cNvPr>
          <p:cNvCxnSpPr>
            <a:cxnSpLocks/>
            <a:stCxn id="10" idx="0"/>
            <a:endCxn id="12" idx="0"/>
          </p:cNvCxnSpPr>
          <p:nvPr/>
        </p:nvCxnSpPr>
        <p:spPr>
          <a:xfrm rot="16200000" flipH="1" flipV="1">
            <a:off x="2764369" y="4978292"/>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4B151379-954C-4535-A1D8-2A86503701D2}"/>
              </a:ext>
            </a:extLst>
          </p:cNvPr>
          <p:cNvCxnSpPr>
            <a:cxnSpLocks/>
            <a:stCxn id="5" idx="2"/>
            <a:endCxn id="7" idx="2"/>
          </p:cNvCxnSpPr>
          <p:nvPr/>
        </p:nvCxnSpPr>
        <p:spPr>
          <a:xfrm rot="5400000" flipH="1">
            <a:off x="2730421" y="3804292"/>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B5482258-955A-4BD9-9CA0-8CA6CF760A87}"/>
              </a:ext>
            </a:extLst>
          </p:cNvPr>
          <p:cNvCxnSpPr>
            <a:cxnSpLocks/>
            <a:stCxn id="10" idx="0"/>
            <a:endCxn id="7" idx="2"/>
          </p:cNvCxnSpPr>
          <p:nvPr/>
        </p:nvCxnSpPr>
        <p:spPr>
          <a:xfrm rot="16200000" flipV="1">
            <a:off x="2173266" y="4361446"/>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045543B8-F067-47E5-B45B-8D608E6225F8}"/>
              </a:ext>
            </a:extLst>
          </p:cNvPr>
          <p:cNvCxnSpPr>
            <a:cxnSpLocks/>
            <a:stCxn id="5" idx="2"/>
            <a:endCxn id="12" idx="0"/>
          </p:cNvCxnSpPr>
          <p:nvPr/>
        </p:nvCxnSpPr>
        <p:spPr>
          <a:xfrm rot="5400000">
            <a:off x="2207214" y="4421136"/>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A24A285-3578-4AAA-9484-FD441B77DC98}"/>
              </a:ext>
            </a:extLst>
          </p:cNvPr>
          <p:cNvCxnSpPr>
            <a:cxnSpLocks/>
            <a:stCxn id="4" idx="1"/>
            <a:endCxn id="9" idx="1"/>
          </p:cNvCxnSpPr>
          <p:nvPr/>
        </p:nvCxnSpPr>
        <p:spPr>
          <a:xfrm rot="10800000" flipV="1">
            <a:off x="381001" y="3952988"/>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58BD1C99-124B-4BB0-887C-B05BE38E4E1B}"/>
              </a:ext>
            </a:extLst>
          </p:cNvPr>
          <p:cNvCxnSpPr>
            <a:cxnSpLocks/>
            <a:stCxn id="5" idx="3"/>
            <a:endCxn id="10" idx="3"/>
          </p:cNvCxnSpPr>
          <p:nvPr/>
        </p:nvCxnSpPr>
        <p:spPr>
          <a:xfrm>
            <a:off x="3907811"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55347A1-004B-489F-9ECC-07398C6A5154}"/>
              </a:ext>
            </a:extLst>
          </p:cNvPr>
          <p:cNvSpPr/>
          <p:nvPr/>
        </p:nvSpPr>
        <p:spPr>
          <a:xfrm>
            <a:off x="5301050" y="3457689"/>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C</a:t>
            </a:r>
            <a:endParaRPr lang="en-US" b="1" baseline="-25000" dirty="0"/>
          </a:p>
        </p:txBody>
      </p:sp>
      <p:sp>
        <p:nvSpPr>
          <p:cNvPr id="21" name="Rectangle 20">
            <a:extLst>
              <a:ext uri="{FF2B5EF4-FFF2-40B4-BE49-F238E27FC236}">
                <a16:creationId xmlns:a16="http://schemas.microsoft.com/office/drawing/2014/main" id="{A68CE871-872A-43B0-89E9-7027691C30FB}"/>
              </a:ext>
            </a:extLst>
          </p:cNvPr>
          <p:cNvSpPr/>
          <p:nvPr/>
        </p:nvSpPr>
        <p:spPr>
          <a:xfrm>
            <a:off x="5301050" y="55626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A</a:t>
            </a:r>
            <a:endParaRPr lang="en-US" b="1" baseline="-25000" dirty="0"/>
          </a:p>
        </p:txBody>
      </p:sp>
      <p:cxnSp>
        <p:nvCxnSpPr>
          <p:cNvPr id="22" name="Connector: Curved 21">
            <a:extLst>
              <a:ext uri="{FF2B5EF4-FFF2-40B4-BE49-F238E27FC236}">
                <a16:creationId xmlns:a16="http://schemas.microsoft.com/office/drawing/2014/main" id="{8171EBC9-3C70-4923-A83D-31F212B5FF54}"/>
              </a:ext>
            </a:extLst>
          </p:cNvPr>
          <p:cNvCxnSpPr>
            <a:cxnSpLocks/>
            <a:stCxn id="20" idx="3"/>
            <a:endCxn id="21" idx="3"/>
          </p:cNvCxnSpPr>
          <p:nvPr/>
        </p:nvCxnSpPr>
        <p:spPr>
          <a:xfrm>
            <a:off x="6367835" y="39529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3907811" y="3952989"/>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D1538D1-E39C-4A5D-9BF9-2A2A786E8BDD}"/>
              </a:ext>
            </a:extLst>
          </p:cNvPr>
          <p:cNvCxnSpPr>
            <a:cxnSpLocks/>
            <a:stCxn id="10" idx="3"/>
            <a:endCxn id="21" idx="1"/>
          </p:cNvCxnSpPr>
          <p:nvPr/>
        </p:nvCxnSpPr>
        <p:spPr>
          <a:xfrm>
            <a:off x="3907811" y="60579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31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Discrete</a:t>
            </a:r>
          </a:p>
          <a:p>
            <a:pPr lvl="1"/>
            <a:r>
              <a:rPr lang="en-US" dirty="0"/>
              <a:t>Time steps in the model</a:t>
            </a:r>
          </a:p>
        </p:txBody>
      </p:sp>
      <p:cxnSp>
        <p:nvCxnSpPr>
          <p:cNvPr id="26" name="Straight Connector 25">
            <a:extLst>
              <a:ext uri="{FF2B5EF4-FFF2-40B4-BE49-F238E27FC236}">
                <a16:creationId xmlns:a16="http://schemas.microsoft.com/office/drawing/2014/main" id="{7A302CF9-EC89-479D-9F71-A41A850D37B3}"/>
              </a:ext>
            </a:extLst>
          </p:cNvPr>
          <p:cNvCxnSpPr>
            <a:cxnSpLocks/>
          </p:cNvCxnSpPr>
          <p:nvPr/>
        </p:nvCxnSpPr>
        <p:spPr>
          <a:xfrm>
            <a:off x="2438400" y="3276600"/>
            <a:ext cx="0" cy="30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0D7FC3-2A39-4E29-B0E8-C82AF1402DA7}"/>
              </a:ext>
            </a:extLst>
          </p:cNvPr>
          <p:cNvCxnSpPr>
            <a:cxnSpLocks/>
          </p:cNvCxnSpPr>
          <p:nvPr/>
        </p:nvCxnSpPr>
        <p:spPr>
          <a:xfrm flipH="1">
            <a:off x="2438400" y="63246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853D81-C2BF-4C6A-9741-32CC27F73AC8}"/>
              </a:ext>
            </a:extLst>
          </p:cNvPr>
          <p:cNvSpPr txBox="1"/>
          <p:nvPr/>
        </p:nvSpPr>
        <p:spPr>
          <a:xfrm rot="16200000">
            <a:off x="1659377" y="3381491"/>
            <a:ext cx="1188714" cy="369332"/>
          </a:xfrm>
          <a:prstGeom prst="rect">
            <a:avLst/>
          </a:prstGeom>
          <a:noFill/>
        </p:spPr>
        <p:txBody>
          <a:bodyPr wrap="square" rtlCol="0">
            <a:spAutoFit/>
          </a:bodyPr>
          <a:lstStyle/>
          <a:p>
            <a:r>
              <a:rPr lang="en-US" b="1" dirty="0">
                <a:latin typeface="+mj-lt"/>
              </a:rPr>
              <a:t>Quantity</a:t>
            </a:r>
          </a:p>
        </p:txBody>
      </p:sp>
      <p:sp>
        <p:nvSpPr>
          <p:cNvPr id="31" name="TextBox 30">
            <a:extLst>
              <a:ext uri="{FF2B5EF4-FFF2-40B4-BE49-F238E27FC236}">
                <a16:creationId xmlns:a16="http://schemas.microsoft.com/office/drawing/2014/main" id="{C4294C3F-5F43-4B5E-984D-3C2741CC3550}"/>
              </a:ext>
            </a:extLst>
          </p:cNvPr>
          <p:cNvSpPr txBox="1"/>
          <p:nvPr/>
        </p:nvSpPr>
        <p:spPr>
          <a:xfrm>
            <a:off x="6568443" y="6308725"/>
            <a:ext cx="1188714" cy="369332"/>
          </a:xfrm>
          <a:prstGeom prst="rect">
            <a:avLst/>
          </a:prstGeom>
          <a:noFill/>
        </p:spPr>
        <p:txBody>
          <a:bodyPr wrap="square" rtlCol="0">
            <a:spAutoFit/>
          </a:bodyPr>
          <a:lstStyle/>
          <a:p>
            <a:r>
              <a:rPr lang="en-US" b="1" dirty="0">
                <a:latin typeface="+mj-lt"/>
              </a:rPr>
              <a:t>Time</a:t>
            </a:r>
          </a:p>
        </p:txBody>
      </p:sp>
      <p:sp>
        <p:nvSpPr>
          <p:cNvPr id="32" name="Freeform: Shape 31">
            <a:extLst>
              <a:ext uri="{FF2B5EF4-FFF2-40B4-BE49-F238E27FC236}">
                <a16:creationId xmlns:a16="http://schemas.microsoft.com/office/drawing/2014/main" id="{D926BD82-BCCC-4C40-8F26-93446435881E}"/>
              </a:ext>
            </a:extLst>
          </p:cNvPr>
          <p:cNvSpPr/>
          <p:nvPr/>
        </p:nvSpPr>
        <p:spPr>
          <a:xfrm>
            <a:off x="2440270" y="3158326"/>
            <a:ext cx="4426145" cy="3152717"/>
          </a:xfrm>
          <a:custGeom>
            <a:avLst/>
            <a:gdLst>
              <a:gd name="connsiteX0" fmla="*/ 0 w 4426145"/>
              <a:gd name="connsiteY0" fmla="*/ 3152717 h 3152717"/>
              <a:gd name="connsiteX1" fmla="*/ 1166842 w 4426145"/>
              <a:gd name="connsiteY1" fmla="*/ 2675883 h 3152717"/>
              <a:gd name="connsiteX2" fmla="*/ 2659053 w 4426145"/>
              <a:gd name="connsiteY2" fmla="*/ 1054646 h 3152717"/>
              <a:gd name="connsiteX3" fmla="*/ 4426145 w 4426145"/>
              <a:gd name="connsiteY3" fmla="*/ 0 h 3152717"/>
            </a:gdLst>
            <a:ahLst/>
            <a:cxnLst>
              <a:cxn ang="0">
                <a:pos x="connsiteX0" y="connsiteY0"/>
              </a:cxn>
              <a:cxn ang="0">
                <a:pos x="connsiteX1" y="connsiteY1"/>
              </a:cxn>
              <a:cxn ang="0">
                <a:pos x="connsiteX2" y="connsiteY2"/>
              </a:cxn>
              <a:cxn ang="0">
                <a:pos x="connsiteX3" y="connsiteY3"/>
              </a:cxn>
            </a:cxnLst>
            <a:rect l="l" t="t" r="r" b="b"/>
            <a:pathLst>
              <a:path w="4426145" h="3152717">
                <a:moveTo>
                  <a:pt x="0" y="3152717"/>
                </a:moveTo>
                <a:cubicBezTo>
                  <a:pt x="361833" y="3089139"/>
                  <a:pt x="723666" y="3025562"/>
                  <a:pt x="1166842" y="2675883"/>
                </a:cubicBezTo>
                <a:cubicBezTo>
                  <a:pt x="1610018" y="2326204"/>
                  <a:pt x="2115836" y="1500626"/>
                  <a:pt x="2659053" y="1054646"/>
                </a:cubicBezTo>
                <a:cubicBezTo>
                  <a:pt x="3202270" y="608665"/>
                  <a:pt x="3814207" y="304332"/>
                  <a:pt x="4426145"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BA0F38D6-4F0C-4AF4-81B4-590E6652A9CF}"/>
              </a:ext>
            </a:extLst>
          </p:cNvPr>
          <p:cNvCxnSpPr/>
          <p:nvPr/>
        </p:nvCxnSpPr>
        <p:spPr>
          <a:xfrm flipH="1">
            <a:off x="2514600" y="5486400"/>
            <a:ext cx="14478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5397F6-22A7-4FEB-84A9-A96460BC76D8}"/>
              </a:ext>
            </a:extLst>
          </p:cNvPr>
          <p:cNvSpPr txBox="1"/>
          <p:nvPr/>
        </p:nvSpPr>
        <p:spPr>
          <a:xfrm>
            <a:off x="1844043" y="5224790"/>
            <a:ext cx="1188714" cy="523220"/>
          </a:xfrm>
          <a:prstGeom prst="rect">
            <a:avLst/>
          </a:prstGeom>
          <a:noFill/>
        </p:spPr>
        <p:txBody>
          <a:bodyPr wrap="square" rtlCol="0">
            <a:spAutoFit/>
          </a:bodyPr>
          <a:lstStyle/>
          <a:p>
            <a:r>
              <a:rPr lang="en-US" sz="2800" b="1" dirty="0">
                <a:latin typeface="+mj-lt"/>
              </a:rPr>
              <a:t>20</a:t>
            </a:r>
            <a:endParaRPr lang="en-US" b="1" dirty="0">
              <a:latin typeface="+mj-lt"/>
            </a:endParaRPr>
          </a:p>
        </p:txBody>
      </p:sp>
      <p:sp>
        <p:nvSpPr>
          <p:cNvPr id="36" name="TextBox 35">
            <a:extLst>
              <a:ext uri="{FF2B5EF4-FFF2-40B4-BE49-F238E27FC236}">
                <a16:creationId xmlns:a16="http://schemas.microsoft.com/office/drawing/2014/main" id="{1DF56D76-F8C8-4930-8B7F-1D2A82854415}"/>
              </a:ext>
            </a:extLst>
          </p:cNvPr>
          <p:cNvSpPr txBox="1"/>
          <p:nvPr/>
        </p:nvSpPr>
        <p:spPr>
          <a:xfrm>
            <a:off x="1859286" y="4114800"/>
            <a:ext cx="1188714" cy="523220"/>
          </a:xfrm>
          <a:prstGeom prst="rect">
            <a:avLst/>
          </a:prstGeom>
          <a:noFill/>
        </p:spPr>
        <p:txBody>
          <a:bodyPr wrap="square" rtlCol="0">
            <a:spAutoFit/>
          </a:bodyPr>
          <a:lstStyle/>
          <a:p>
            <a:r>
              <a:rPr lang="en-US" sz="2800" b="1" dirty="0">
                <a:latin typeface="+mj-lt"/>
              </a:rPr>
              <a:t>21</a:t>
            </a:r>
            <a:endParaRPr lang="en-US" b="1" dirty="0">
              <a:latin typeface="+mj-lt"/>
            </a:endParaRPr>
          </a:p>
        </p:txBody>
      </p:sp>
      <p:sp>
        <p:nvSpPr>
          <p:cNvPr id="37" name="TextBox 36">
            <a:extLst>
              <a:ext uri="{FF2B5EF4-FFF2-40B4-BE49-F238E27FC236}">
                <a16:creationId xmlns:a16="http://schemas.microsoft.com/office/drawing/2014/main" id="{2C365ECD-48BD-4AC6-9FB1-B674056F849E}"/>
              </a:ext>
            </a:extLst>
          </p:cNvPr>
          <p:cNvSpPr txBox="1"/>
          <p:nvPr/>
        </p:nvSpPr>
        <p:spPr>
          <a:xfrm>
            <a:off x="1371600" y="4669795"/>
            <a:ext cx="1188714" cy="523220"/>
          </a:xfrm>
          <a:prstGeom prst="rect">
            <a:avLst/>
          </a:prstGeom>
          <a:noFill/>
        </p:spPr>
        <p:txBody>
          <a:bodyPr wrap="square" rtlCol="0">
            <a:spAutoFit/>
          </a:bodyPr>
          <a:lstStyle/>
          <a:p>
            <a:r>
              <a:rPr lang="en-US" sz="2800" b="1" dirty="0">
                <a:latin typeface="+mj-lt"/>
              </a:rPr>
              <a:t>20.43</a:t>
            </a:r>
            <a:endParaRPr lang="en-US" b="1" dirty="0">
              <a:latin typeface="+mj-lt"/>
            </a:endParaRPr>
          </a:p>
        </p:txBody>
      </p:sp>
      <p:cxnSp>
        <p:nvCxnSpPr>
          <p:cNvPr id="38" name="Straight Arrow Connector 37">
            <a:extLst>
              <a:ext uri="{FF2B5EF4-FFF2-40B4-BE49-F238E27FC236}">
                <a16:creationId xmlns:a16="http://schemas.microsoft.com/office/drawing/2014/main" id="{4E85669B-9815-4E5D-AA46-D47E8AE56906}"/>
              </a:ext>
            </a:extLst>
          </p:cNvPr>
          <p:cNvCxnSpPr>
            <a:cxnSpLocks/>
          </p:cNvCxnSpPr>
          <p:nvPr/>
        </p:nvCxnSpPr>
        <p:spPr>
          <a:xfrm flipH="1">
            <a:off x="2514600" y="4419600"/>
            <a:ext cx="2362200"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913327D-3F7E-411F-BCFD-1F5C05DAD5A9}"/>
              </a:ext>
            </a:extLst>
          </p:cNvPr>
          <p:cNvCxnSpPr>
            <a:cxnSpLocks/>
          </p:cNvCxnSpPr>
          <p:nvPr/>
        </p:nvCxnSpPr>
        <p:spPr>
          <a:xfrm flipH="1">
            <a:off x="2514600" y="4953000"/>
            <a:ext cx="1828800"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13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b="1" u="sng" dirty="0"/>
              <a:t>Quantities being modeled: Discrete</a:t>
            </a:r>
          </a:p>
          <a:p>
            <a:pPr lvl="1"/>
            <a:r>
              <a:rPr lang="en-US" dirty="0"/>
              <a:t>Time steps in the model</a:t>
            </a:r>
          </a:p>
        </p:txBody>
      </p:sp>
      <p:cxnSp>
        <p:nvCxnSpPr>
          <p:cNvPr id="26" name="Straight Connector 25">
            <a:extLst>
              <a:ext uri="{FF2B5EF4-FFF2-40B4-BE49-F238E27FC236}">
                <a16:creationId xmlns:a16="http://schemas.microsoft.com/office/drawing/2014/main" id="{7A302CF9-EC89-479D-9F71-A41A850D37B3}"/>
              </a:ext>
            </a:extLst>
          </p:cNvPr>
          <p:cNvCxnSpPr>
            <a:cxnSpLocks/>
          </p:cNvCxnSpPr>
          <p:nvPr/>
        </p:nvCxnSpPr>
        <p:spPr>
          <a:xfrm>
            <a:off x="2438400" y="3276600"/>
            <a:ext cx="0" cy="30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0D7FC3-2A39-4E29-B0E8-C82AF1402DA7}"/>
              </a:ext>
            </a:extLst>
          </p:cNvPr>
          <p:cNvCxnSpPr>
            <a:cxnSpLocks/>
          </p:cNvCxnSpPr>
          <p:nvPr/>
        </p:nvCxnSpPr>
        <p:spPr>
          <a:xfrm flipH="1">
            <a:off x="2438400" y="63246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853D81-C2BF-4C6A-9741-32CC27F73AC8}"/>
              </a:ext>
            </a:extLst>
          </p:cNvPr>
          <p:cNvSpPr txBox="1"/>
          <p:nvPr/>
        </p:nvSpPr>
        <p:spPr>
          <a:xfrm rot="16200000">
            <a:off x="1659377" y="3381491"/>
            <a:ext cx="1188714" cy="369332"/>
          </a:xfrm>
          <a:prstGeom prst="rect">
            <a:avLst/>
          </a:prstGeom>
          <a:noFill/>
        </p:spPr>
        <p:txBody>
          <a:bodyPr wrap="square" rtlCol="0">
            <a:spAutoFit/>
          </a:bodyPr>
          <a:lstStyle/>
          <a:p>
            <a:r>
              <a:rPr lang="en-US" b="1" dirty="0">
                <a:latin typeface="+mj-lt"/>
              </a:rPr>
              <a:t>Quantity</a:t>
            </a:r>
          </a:p>
        </p:txBody>
      </p:sp>
      <p:sp>
        <p:nvSpPr>
          <p:cNvPr id="31" name="TextBox 30">
            <a:extLst>
              <a:ext uri="{FF2B5EF4-FFF2-40B4-BE49-F238E27FC236}">
                <a16:creationId xmlns:a16="http://schemas.microsoft.com/office/drawing/2014/main" id="{C4294C3F-5F43-4B5E-984D-3C2741CC3550}"/>
              </a:ext>
            </a:extLst>
          </p:cNvPr>
          <p:cNvSpPr txBox="1"/>
          <p:nvPr/>
        </p:nvSpPr>
        <p:spPr>
          <a:xfrm>
            <a:off x="6568443" y="6308725"/>
            <a:ext cx="1188714" cy="369332"/>
          </a:xfrm>
          <a:prstGeom prst="rect">
            <a:avLst/>
          </a:prstGeom>
          <a:noFill/>
        </p:spPr>
        <p:txBody>
          <a:bodyPr wrap="square" rtlCol="0">
            <a:spAutoFit/>
          </a:bodyPr>
          <a:lstStyle/>
          <a:p>
            <a:r>
              <a:rPr lang="en-US" b="1" dirty="0">
                <a:latin typeface="+mj-lt"/>
              </a:rPr>
              <a:t>Time</a:t>
            </a:r>
          </a:p>
        </p:txBody>
      </p:sp>
      <p:sp>
        <p:nvSpPr>
          <p:cNvPr id="32" name="Freeform: Shape 31">
            <a:extLst>
              <a:ext uri="{FF2B5EF4-FFF2-40B4-BE49-F238E27FC236}">
                <a16:creationId xmlns:a16="http://schemas.microsoft.com/office/drawing/2014/main" id="{D926BD82-BCCC-4C40-8F26-93446435881E}"/>
              </a:ext>
            </a:extLst>
          </p:cNvPr>
          <p:cNvSpPr/>
          <p:nvPr/>
        </p:nvSpPr>
        <p:spPr>
          <a:xfrm>
            <a:off x="2440270" y="3158326"/>
            <a:ext cx="4426145" cy="3152717"/>
          </a:xfrm>
          <a:custGeom>
            <a:avLst/>
            <a:gdLst>
              <a:gd name="connsiteX0" fmla="*/ 0 w 4426145"/>
              <a:gd name="connsiteY0" fmla="*/ 3152717 h 3152717"/>
              <a:gd name="connsiteX1" fmla="*/ 1166842 w 4426145"/>
              <a:gd name="connsiteY1" fmla="*/ 2675883 h 3152717"/>
              <a:gd name="connsiteX2" fmla="*/ 2659053 w 4426145"/>
              <a:gd name="connsiteY2" fmla="*/ 1054646 h 3152717"/>
              <a:gd name="connsiteX3" fmla="*/ 4426145 w 4426145"/>
              <a:gd name="connsiteY3" fmla="*/ 0 h 3152717"/>
            </a:gdLst>
            <a:ahLst/>
            <a:cxnLst>
              <a:cxn ang="0">
                <a:pos x="connsiteX0" y="connsiteY0"/>
              </a:cxn>
              <a:cxn ang="0">
                <a:pos x="connsiteX1" y="connsiteY1"/>
              </a:cxn>
              <a:cxn ang="0">
                <a:pos x="connsiteX2" y="connsiteY2"/>
              </a:cxn>
              <a:cxn ang="0">
                <a:pos x="connsiteX3" y="connsiteY3"/>
              </a:cxn>
            </a:cxnLst>
            <a:rect l="l" t="t" r="r" b="b"/>
            <a:pathLst>
              <a:path w="4426145" h="3152717">
                <a:moveTo>
                  <a:pt x="0" y="3152717"/>
                </a:moveTo>
                <a:cubicBezTo>
                  <a:pt x="361833" y="3089139"/>
                  <a:pt x="723666" y="3025562"/>
                  <a:pt x="1166842" y="2675883"/>
                </a:cubicBezTo>
                <a:cubicBezTo>
                  <a:pt x="1610018" y="2326204"/>
                  <a:pt x="2115836" y="1500626"/>
                  <a:pt x="2659053" y="1054646"/>
                </a:cubicBezTo>
                <a:cubicBezTo>
                  <a:pt x="3202270" y="608665"/>
                  <a:pt x="3814207" y="304332"/>
                  <a:pt x="4426145"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5397F6-22A7-4FEB-84A9-A96460BC76D8}"/>
              </a:ext>
            </a:extLst>
          </p:cNvPr>
          <p:cNvSpPr txBox="1"/>
          <p:nvPr/>
        </p:nvSpPr>
        <p:spPr>
          <a:xfrm>
            <a:off x="1844043" y="5224790"/>
            <a:ext cx="1188714" cy="523220"/>
          </a:xfrm>
          <a:prstGeom prst="rect">
            <a:avLst/>
          </a:prstGeom>
          <a:noFill/>
        </p:spPr>
        <p:txBody>
          <a:bodyPr wrap="square" rtlCol="0">
            <a:spAutoFit/>
          </a:bodyPr>
          <a:lstStyle/>
          <a:p>
            <a:r>
              <a:rPr lang="en-US" sz="2800" b="1" dirty="0">
                <a:latin typeface="+mj-lt"/>
              </a:rPr>
              <a:t>20</a:t>
            </a:r>
            <a:endParaRPr lang="en-US" b="1" dirty="0">
              <a:latin typeface="+mj-lt"/>
            </a:endParaRPr>
          </a:p>
        </p:txBody>
      </p:sp>
      <p:sp>
        <p:nvSpPr>
          <p:cNvPr id="36" name="TextBox 35">
            <a:extLst>
              <a:ext uri="{FF2B5EF4-FFF2-40B4-BE49-F238E27FC236}">
                <a16:creationId xmlns:a16="http://schemas.microsoft.com/office/drawing/2014/main" id="{1DF56D76-F8C8-4930-8B7F-1D2A82854415}"/>
              </a:ext>
            </a:extLst>
          </p:cNvPr>
          <p:cNvSpPr txBox="1"/>
          <p:nvPr/>
        </p:nvSpPr>
        <p:spPr>
          <a:xfrm>
            <a:off x="1859286" y="4114800"/>
            <a:ext cx="1188714" cy="523220"/>
          </a:xfrm>
          <a:prstGeom prst="rect">
            <a:avLst/>
          </a:prstGeom>
          <a:noFill/>
        </p:spPr>
        <p:txBody>
          <a:bodyPr wrap="square" rtlCol="0">
            <a:spAutoFit/>
          </a:bodyPr>
          <a:lstStyle/>
          <a:p>
            <a:r>
              <a:rPr lang="en-US" sz="2800" b="1" dirty="0">
                <a:latin typeface="+mj-lt"/>
              </a:rPr>
              <a:t>21</a:t>
            </a:r>
            <a:endParaRPr lang="en-US" b="1" dirty="0">
              <a:latin typeface="+mj-lt"/>
            </a:endParaRPr>
          </a:p>
        </p:txBody>
      </p:sp>
      <p:sp>
        <p:nvSpPr>
          <p:cNvPr id="37" name="TextBox 36">
            <a:extLst>
              <a:ext uri="{FF2B5EF4-FFF2-40B4-BE49-F238E27FC236}">
                <a16:creationId xmlns:a16="http://schemas.microsoft.com/office/drawing/2014/main" id="{2C365ECD-48BD-4AC6-9FB1-B674056F849E}"/>
              </a:ext>
            </a:extLst>
          </p:cNvPr>
          <p:cNvSpPr txBox="1"/>
          <p:nvPr/>
        </p:nvSpPr>
        <p:spPr>
          <a:xfrm>
            <a:off x="1371600" y="4669795"/>
            <a:ext cx="1188714" cy="523220"/>
          </a:xfrm>
          <a:prstGeom prst="rect">
            <a:avLst/>
          </a:prstGeom>
          <a:noFill/>
        </p:spPr>
        <p:txBody>
          <a:bodyPr wrap="square" rtlCol="0">
            <a:spAutoFit/>
          </a:bodyPr>
          <a:lstStyle/>
          <a:p>
            <a:r>
              <a:rPr lang="en-US" sz="2800" b="1" dirty="0">
                <a:latin typeface="+mj-lt"/>
              </a:rPr>
              <a:t>20.43</a:t>
            </a:r>
            <a:endParaRPr lang="en-US" b="1" dirty="0">
              <a:latin typeface="+mj-lt"/>
            </a:endParaRPr>
          </a:p>
        </p:txBody>
      </p:sp>
      <p:sp>
        <p:nvSpPr>
          <p:cNvPr id="4" name="Freeform: Shape 3">
            <a:extLst>
              <a:ext uri="{FF2B5EF4-FFF2-40B4-BE49-F238E27FC236}">
                <a16:creationId xmlns:a16="http://schemas.microsoft.com/office/drawing/2014/main" id="{EC51A118-2DB4-41BB-BD20-E800775D73C4}"/>
              </a:ext>
            </a:extLst>
          </p:cNvPr>
          <p:cNvSpPr/>
          <p:nvPr/>
        </p:nvSpPr>
        <p:spPr>
          <a:xfrm>
            <a:off x="2406611" y="3388329"/>
            <a:ext cx="4459804" cy="2911494"/>
          </a:xfrm>
          <a:custGeom>
            <a:avLst/>
            <a:gdLst>
              <a:gd name="connsiteX0" fmla="*/ 0 w 4459804"/>
              <a:gd name="connsiteY0" fmla="*/ 2911494 h 2911494"/>
              <a:gd name="connsiteX1" fmla="*/ 1553919 w 4459804"/>
              <a:gd name="connsiteY1" fmla="*/ 2900275 h 2911494"/>
              <a:gd name="connsiteX2" fmla="*/ 1553919 w 4459804"/>
              <a:gd name="connsiteY2" fmla="*/ 2103681 h 2911494"/>
              <a:gd name="connsiteX3" fmla="*/ 2535637 w 4459804"/>
              <a:gd name="connsiteY3" fmla="*/ 2098071 h 2911494"/>
              <a:gd name="connsiteX4" fmla="*/ 2518807 w 4459804"/>
              <a:gd name="connsiteY4" fmla="*/ 1060255 h 2911494"/>
              <a:gd name="connsiteX5" fmla="*/ 4100776 w 4459804"/>
              <a:gd name="connsiteY5" fmla="*/ 1026596 h 2911494"/>
              <a:gd name="connsiteX6" fmla="*/ 4072726 w 4459804"/>
              <a:gd name="connsiteY6" fmla="*/ 5610 h 2911494"/>
              <a:gd name="connsiteX7" fmla="*/ 4459804 w 4459804"/>
              <a:gd name="connsiteY7" fmla="*/ 0 h 291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804" h="2911494">
                <a:moveTo>
                  <a:pt x="0" y="2911494"/>
                </a:moveTo>
                <a:lnTo>
                  <a:pt x="1553919" y="2900275"/>
                </a:lnTo>
                <a:lnTo>
                  <a:pt x="1553919" y="2103681"/>
                </a:lnTo>
                <a:lnTo>
                  <a:pt x="2535637" y="2098071"/>
                </a:lnTo>
                <a:lnTo>
                  <a:pt x="2518807" y="1060255"/>
                </a:lnTo>
                <a:lnTo>
                  <a:pt x="4100776" y="1026596"/>
                </a:lnTo>
                <a:lnTo>
                  <a:pt x="4072726" y="5610"/>
                </a:lnTo>
                <a:lnTo>
                  <a:pt x="4459804" y="0"/>
                </a:lnTo>
              </a:path>
            </a:pathLst>
          </a:custGeom>
          <a:noFill/>
          <a:ln w="76200">
            <a:solidFill>
              <a:srgbClr val="7030A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395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dirty="0"/>
              <a:t>Quantities being modeled: Discrete</a:t>
            </a:r>
          </a:p>
          <a:p>
            <a:pPr lvl="1"/>
            <a:r>
              <a:rPr lang="en-US" b="1" u="sng" dirty="0"/>
              <a:t>Time steps in the model: Continuous vs. Discrete</a:t>
            </a:r>
          </a:p>
        </p:txBody>
      </p:sp>
      <p:cxnSp>
        <p:nvCxnSpPr>
          <p:cNvPr id="26" name="Straight Connector 25">
            <a:extLst>
              <a:ext uri="{FF2B5EF4-FFF2-40B4-BE49-F238E27FC236}">
                <a16:creationId xmlns:a16="http://schemas.microsoft.com/office/drawing/2014/main" id="{7A302CF9-EC89-479D-9F71-A41A850D37B3}"/>
              </a:ext>
            </a:extLst>
          </p:cNvPr>
          <p:cNvCxnSpPr>
            <a:cxnSpLocks/>
          </p:cNvCxnSpPr>
          <p:nvPr/>
        </p:nvCxnSpPr>
        <p:spPr>
          <a:xfrm>
            <a:off x="2438400" y="3276600"/>
            <a:ext cx="0" cy="30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0D7FC3-2A39-4E29-B0E8-C82AF1402DA7}"/>
              </a:ext>
            </a:extLst>
          </p:cNvPr>
          <p:cNvCxnSpPr>
            <a:cxnSpLocks/>
          </p:cNvCxnSpPr>
          <p:nvPr/>
        </p:nvCxnSpPr>
        <p:spPr>
          <a:xfrm flipH="1">
            <a:off x="2438400" y="63246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853D81-C2BF-4C6A-9741-32CC27F73AC8}"/>
              </a:ext>
            </a:extLst>
          </p:cNvPr>
          <p:cNvSpPr txBox="1"/>
          <p:nvPr/>
        </p:nvSpPr>
        <p:spPr>
          <a:xfrm rot="16200000">
            <a:off x="1659377" y="3381491"/>
            <a:ext cx="1188714" cy="369332"/>
          </a:xfrm>
          <a:prstGeom prst="rect">
            <a:avLst/>
          </a:prstGeom>
          <a:noFill/>
        </p:spPr>
        <p:txBody>
          <a:bodyPr wrap="square" rtlCol="0">
            <a:spAutoFit/>
          </a:bodyPr>
          <a:lstStyle/>
          <a:p>
            <a:r>
              <a:rPr lang="en-US" b="1" dirty="0">
                <a:latin typeface="+mj-lt"/>
              </a:rPr>
              <a:t>Quantity</a:t>
            </a:r>
          </a:p>
        </p:txBody>
      </p:sp>
      <p:sp>
        <p:nvSpPr>
          <p:cNvPr id="31" name="TextBox 30">
            <a:extLst>
              <a:ext uri="{FF2B5EF4-FFF2-40B4-BE49-F238E27FC236}">
                <a16:creationId xmlns:a16="http://schemas.microsoft.com/office/drawing/2014/main" id="{C4294C3F-5F43-4B5E-984D-3C2741CC3550}"/>
              </a:ext>
            </a:extLst>
          </p:cNvPr>
          <p:cNvSpPr txBox="1"/>
          <p:nvPr/>
        </p:nvSpPr>
        <p:spPr>
          <a:xfrm>
            <a:off x="6568443" y="6308725"/>
            <a:ext cx="1188714" cy="369332"/>
          </a:xfrm>
          <a:prstGeom prst="rect">
            <a:avLst/>
          </a:prstGeom>
          <a:noFill/>
        </p:spPr>
        <p:txBody>
          <a:bodyPr wrap="square" rtlCol="0">
            <a:spAutoFit/>
          </a:bodyPr>
          <a:lstStyle/>
          <a:p>
            <a:r>
              <a:rPr lang="en-US" b="1" dirty="0">
                <a:latin typeface="+mj-lt"/>
              </a:rPr>
              <a:t>Time</a:t>
            </a:r>
          </a:p>
        </p:txBody>
      </p:sp>
      <p:sp>
        <p:nvSpPr>
          <p:cNvPr id="32" name="Freeform: Shape 31">
            <a:extLst>
              <a:ext uri="{FF2B5EF4-FFF2-40B4-BE49-F238E27FC236}">
                <a16:creationId xmlns:a16="http://schemas.microsoft.com/office/drawing/2014/main" id="{D926BD82-BCCC-4C40-8F26-93446435881E}"/>
              </a:ext>
            </a:extLst>
          </p:cNvPr>
          <p:cNvSpPr/>
          <p:nvPr/>
        </p:nvSpPr>
        <p:spPr>
          <a:xfrm>
            <a:off x="2440270" y="3158326"/>
            <a:ext cx="4426145" cy="3152717"/>
          </a:xfrm>
          <a:custGeom>
            <a:avLst/>
            <a:gdLst>
              <a:gd name="connsiteX0" fmla="*/ 0 w 4426145"/>
              <a:gd name="connsiteY0" fmla="*/ 3152717 h 3152717"/>
              <a:gd name="connsiteX1" fmla="*/ 1166842 w 4426145"/>
              <a:gd name="connsiteY1" fmla="*/ 2675883 h 3152717"/>
              <a:gd name="connsiteX2" fmla="*/ 2659053 w 4426145"/>
              <a:gd name="connsiteY2" fmla="*/ 1054646 h 3152717"/>
              <a:gd name="connsiteX3" fmla="*/ 4426145 w 4426145"/>
              <a:gd name="connsiteY3" fmla="*/ 0 h 3152717"/>
            </a:gdLst>
            <a:ahLst/>
            <a:cxnLst>
              <a:cxn ang="0">
                <a:pos x="connsiteX0" y="connsiteY0"/>
              </a:cxn>
              <a:cxn ang="0">
                <a:pos x="connsiteX1" y="connsiteY1"/>
              </a:cxn>
              <a:cxn ang="0">
                <a:pos x="connsiteX2" y="connsiteY2"/>
              </a:cxn>
              <a:cxn ang="0">
                <a:pos x="connsiteX3" y="connsiteY3"/>
              </a:cxn>
            </a:cxnLst>
            <a:rect l="l" t="t" r="r" b="b"/>
            <a:pathLst>
              <a:path w="4426145" h="3152717">
                <a:moveTo>
                  <a:pt x="0" y="3152717"/>
                </a:moveTo>
                <a:cubicBezTo>
                  <a:pt x="361833" y="3089139"/>
                  <a:pt x="723666" y="3025562"/>
                  <a:pt x="1166842" y="2675883"/>
                </a:cubicBezTo>
                <a:cubicBezTo>
                  <a:pt x="1610018" y="2326204"/>
                  <a:pt x="2115836" y="1500626"/>
                  <a:pt x="2659053" y="1054646"/>
                </a:cubicBezTo>
                <a:cubicBezTo>
                  <a:pt x="3202270" y="608665"/>
                  <a:pt x="3814207" y="304332"/>
                  <a:pt x="4426145"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5397F6-22A7-4FEB-84A9-A96460BC76D8}"/>
              </a:ext>
            </a:extLst>
          </p:cNvPr>
          <p:cNvSpPr txBox="1"/>
          <p:nvPr/>
        </p:nvSpPr>
        <p:spPr>
          <a:xfrm>
            <a:off x="1844043" y="5224790"/>
            <a:ext cx="1188714" cy="523220"/>
          </a:xfrm>
          <a:prstGeom prst="rect">
            <a:avLst/>
          </a:prstGeom>
          <a:noFill/>
        </p:spPr>
        <p:txBody>
          <a:bodyPr wrap="square" rtlCol="0">
            <a:spAutoFit/>
          </a:bodyPr>
          <a:lstStyle/>
          <a:p>
            <a:r>
              <a:rPr lang="en-US" sz="2800" b="1" dirty="0">
                <a:latin typeface="+mj-lt"/>
              </a:rPr>
              <a:t>20</a:t>
            </a:r>
            <a:endParaRPr lang="en-US" b="1" dirty="0">
              <a:latin typeface="+mj-lt"/>
            </a:endParaRPr>
          </a:p>
        </p:txBody>
      </p:sp>
      <p:sp>
        <p:nvSpPr>
          <p:cNvPr id="36" name="TextBox 35">
            <a:extLst>
              <a:ext uri="{FF2B5EF4-FFF2-40B4-BE49-F238E27FC236}">
                <a16:creationId xmlns:a16="http://schemas.microsoft.com/office/drawing/2014/main" id="{1DF56D76-F8C8-4930-8B7F-1D2A82854415}"/>
              </a:ext>
            </a:extLst>
          </p:cNvPr>
          <p:cNvSpPr txBox="1"/>
          <p:nvPr/>
        </p:nvSpPr>
        <p:spPr>
          <a:xfrm>
            <a:off x="1859286" y="4114800"/>
            <a:ext cx="1188714" cy="523220"/>
          </a:xfrm>
          <a:prstGeom prst="rect">
            <a:avLst/>
          </a:prstGeom>
          <a:noFill/>
        </p:spPr>
        <p:txBody>
          <a:bodyPr wrap="square" rtlCol="0">
            <a:spAutoFit/>
          </a:bodyPr>
          <a:lstStyle/>
          <a:p>
            <a:r>
              <a:rPr lang="en-US" sz="2800" b="1" dirty="0">
                <a:latin typeface="+mj-lt"/>
              </a:rPr>
              <a:t>21</a:t>
            </a:r>
            <a:endParaRPr lang="en-US" b="1" dirty="0">
              <a:latin typeface="+mj-lt"/>
            </a:endParaRPr>
          </a:p>
        </p:txBody>
      </p:sp>
      <p:sp>
        <p:nvSpPr>
          <p:cNvPr id="37" name="TextBox 36">
            <a:extLst>
              <a:ext uri="{FF2B5EF4-FFF2-40B4-BE49-F238E27FC236}">
                <a16:creationId xmlns:a16="http://schemas.microsoft.com/office/drawing/2014/main" id="{2C365ECD-48BD-4AC6-9FB1-B674056F849E}"/>
              </a:ext>
            </a:extLst>
          </p:cNvPr>
          <p:cNvSpPr txBox="1"/>
          <p:nvPr/>
        </p:nvSpPr>
        <p:spPr>
          <a:xfrm>
            <a:off x="1371600" y="4669795"/>
            <a:ext cx="1188714" cy="523220"/>
          </a:xfrm>
          <a:prstGeom prst="rect">
            <a:avLst/>
          </a:prstGeom>
          <a:noFill/>
        </p:spPr>
        <p:txBody>
          <a:bodyPr wrap="square" rtlCol="0">
            <a:spAutoFit/>
          </a:bodyPr>
          <a:lstStyle/>
          <a:p>
            <a:r>
              <a:rPr lang="en-US" sz="2800" b="1" dirty="0">
                <a:latin typeface="+mj-lt"/>
              </a:rPr>
              <a:t>20.43</a:t>
            </a:r>
            <a:endParaRPr lang="en-US" b="1" dirty="0">
              <a:latin typeface="+mj-lt"/>
            </a:endParaRPr>
          </a:p>
        </p:txBody>
      </p:sp>
      <p:sp>
        <p:nvSpPr>
          <p:cNvPr id="5" name="TextBox 4">
            <a:extLst>
              <a:ext uri="{FF2B5EF4-FFF2-40B4-BE49-F238E27FC236}">
                <a16:creationId xmlns:a16="http://schemas.microsoft.com/office/drawing/2014/main" id="{E79736A0-3691-4EFC-8CE0-5F4EDE07F899}"/>
              </a:ext>
            </a:extLst>
          </p:cNvPr>
          <p:cNvSpPr txBox="1"/>
          <p:nvPr/>
        </p:nvSpPr>
        <p:spPr>
          <a:xfrm>
            <a:off x="3032757" y="6324600"/>
            <a:ext cx="340158" cy="461665"/>
          </a:xfrm>
          <a:prstGeom prst="rect">
            <a:avLst/>
          </a:prstGeom>
          <a:noFill/>
        </p:spPr>
        <p:txBody>
          <a:bodyPr wrap="none" rtlCol="0">
            <a:spAutoFit/>
          </a:bodyPr>
          <a:lstStyle/>
          <a:p>
            <a:r>
              <a:rPr lang="en-US" sz="2400" b="1" dirty="0">
                <a:latin typeface="+mj-lt"/>
              </a:rPr>
              <a:t>5</a:t>
            </a:r>
          </a:p>
        </p:txBody>
      </p:sp>
      <p:sp>
        <p:nvSpPr>
          <p:cNvPr id="14" name="TextBox 13">
            <a:extLst>
              <a:ext uri="{FF2B5EF4-FFF2-40B4-BE49-F238E27FC236}">
                <a16:creationId xmlns:a16="http://schemas.microsoft.com/office/drawing/2014/main" id="{7F926A30-36FF-4F7D-A71D-BE6F60CED4D5}"/>
              </a:ext>
            </a:extLst>
          </p:cNvPr>
          <p:cNvSpPr txBox="1"/>
          <p:nvPr/>
        </p:nvSpPr>
        <p:spPr>
          <a:xfrm>
            <a:off x="4419600" y="6324600"/>
            <a:ext cx="340158" cy="461665"/>
          </a:xfrm>
          <a:prstGeom prst="rect">
            <a:avLst/>
          </a:prstGeom>
          <a:noFill/>
        </p:spPr>
        <p:txBody>
          <a:bodyPr wrap="none" rtlCol="0">
            <a:spAutoFit/>
          </a:bodyPr>
          <a:lstStyle/>
          <a:p>
            <a:r>
              <a:rPr lang="en-US" sz="2400" b="1" dirty="0">
                <a:latin typeface="+mj-lt"/>
              </a:rPr>
              <a:t>6</a:t>
            </a:r>
          </a:p>
        </p:txBody>
      </p:sp>
      <p:sp>
        <p:nvSpPr>
          <p:cNvPr id="15" name="TextBox 14">
            <a:extLst>
              <a:ext uri="{FF2B5EF4-FFF2-40B4-BE49-F238E27FC236}">
                <a16:creationId xmlns:a16="http://schemas.microsoft.com/office/drawing/2014/main" id="{744C16EF-3CC4-4D26-A086-16ADEE0EDC61}"/>
              </a:ext>
            </a:extLst>
          </p:cNvPr>
          <p:cNvSpPr txBox="1"/>
          <p:nvPr/>
        </p:nvSpPr>
        <p:spPr>
          <a:xfrm>
            <a:off x="5715000" y="6324600"/>
            <a:ext cx="340158" cy="461665"/>
          </a:xfrm>
          <a:prstGeom prst="rect">
            <a:avLst/>
          </a:prstGeom>
          <a:noFill/>
        </p:spPr>
        <p:txBody>
          <a:bodyPr wrap="none" rtlCol="0">
            <a:spAutoFit/>
          </a:bodyPr>
          <a:lstStyle/>
          <a:p>
            <a:r>
              <a:rPr lang="en-US" sz="2400" b="1" dirty="0">
                <a:latin typeface="+mj-lt"/>
              </a:rPr>
              <a:t>7</a:t>
            </a:r>
          </a:p>
        </p:txBody>
      </p:sp>
      <p:cxnSp>
        <p:nvCxnSpPr>
          <p:cNvPr id="7" name="Straight Arrow Connector 6">
            <a:extLst>
              <a:ext uri="{FF2B5EF4-FFF2-40B4-BE49-F238E27FC236}">
                <a16:creationId xmlns:a16="http://schemas.microsoft.com/office/drawing/2014/main" id="{63095892-080D-4349-B467-32A6E3BABFFD}"/>
              </a:ext>
            </a:extLst>
          </p:cNvPr>
          <p:cNvCxnSpPr>
            <a:endCxn id="5" idx="0"/>
          </p:cNvCxnSpPr>
          <p:nvPr/>
        </p:nvCxnSpPr>
        <p:spPr>
          <a:xfrm>
            <a:off x="3202836" y="6085830"/>
            <a:ext cx="0" cy="23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C8B6038-FE23-4585-B318-3B6FE4912ACE}"/>
              </a:ext>
            </a:extLst>
          </p:cNvPr>
          <p:cNvCxnSpPr>
            <a:cxnSpLocks/>
          </p:cNvCxnSpPr>
          <p:nvPr/>
        </p:nvCxnSpPr>
        <p:spPr>
          <a:xfrm>
            <a:off x="4589679" y="4734684"/>
            <a:ext cx="10936" cy="1574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3018BD8-1775-4AE7-B3C8-D164F4619822}"/>
              </a:ext>
            </a:extLst>
          </p:cNvPr>
          <p:cNvCxnSpPr>
            <a:cxnSpLocks/>
          </p:cNvCxnSpPr>
          <p:nvPr/>
        </p:nvCxnSpPr>
        <p:spPr>
          <a:xfrm>
            <a:off x="5885079" y="3708780"/>
            <a:ext cx="13089" cy="261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968EB66-B9BB-4DE9-AE67-AEBB7E438B4E}"/>
              </a:ext>
            </a:extLst>
          </p:cNvPr>
          <p:cNvCxnSpPr>
            <a:cxnSpLocks/>
          </p:cNvCxnSpPr>
          <p:nvPr/>
        </p:nvCxnSpPr>
        <p:spPr>
          <a:xfrm>
            <a:off x="5066429" y="4255370"/>
            <a:ext cx="10936" cy="206923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917E2A1-03A3-48C1-BB9D-CF0CB8E78306}"/>
              </a:ext>
            </a:extLst>
          </p:cNvPr>
          <p:cNvSpPr txBox="1"/>
          <p:nvPr/>
        </p:nvSpPr>
        <p:spPr>
          <a:xfrm>
            <a:off x="4800600" y="6324600"/>
            <a:ext cx="577402" cy="461665"/>
          </a:xfrm>
          <a:prstGeom prst="rect">
            <a:avLst/>
          </a:prstGeom>
          <a:noFill/>
        </p:spPr>
        <p:txBody>
          <a:bodyPr wrap="none" rtlCol="0">
            <a:spAutoFit/>
          </a:bodyPr>
          <a:lstStyle/>
          <a:p>
            <a:r>
              <a:rPr lang="en-US" sz="2400" b="1" dirty="0">
                <a:latin typeface="+mj-lt"/>
              </a:rPr>
              <a:t>6.2</a:t>
            </a:r>
          </a:p>
        </p:txBody>
      </p:sp>
      <p:sp>
        <p:nvSpPr>
          <p:cNvPr id="12" name="Oval 11">
            <a:extLst>
              <a:ext uri="{FF2B5EF4-FFF2-40B4-BE49-F238E27FC236}">
                <a16:creationId xmlns:a16="http://schemas.microsoft.com/office/drawing/2014/main" id="{BEA2B646-D1C3-431A-B5D9-4D9E8A66DD02}"/>
              </a:ext>
            </a:extLst>
          </p:cNvPr>
          <p:cNvSpPr/>
          <p:nvPr/>
        </p:nvSpPr>
        <p:spPr>
          <a:xfrm>
            <a:off x="3087906" y="5933253"/>
            <a:ext cx="248715"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19D6032-75DE-491D-8AB4-C56A30377DEB}"/>
              </a:ext>
            </a:extLst>
          </p:cNvPr>
          <p:cNvSpPr/>
          <p:nvPr/>
        </p:nvSpPr>
        <p:spPr>
          <a:xfrm>
            <a:off x="4428794" y="4724400"/>
            <a:ext cx="248715"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1BB31B2-2E94-4299-937E-F06ED9359669}"/>
              </a:ext>
            </a:extLst>
          </p:cNvPr>
          <p:cNvSpPr/>
          <p:nvPr/>
        </p:nvSpPr>
        <p:spPr>
          <a:xfrm>
            <a:off x="5760721" y="3571083"/>
            <a:ext cx="248715"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86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P spid="25" grpId="0"/>
      <p:bldP spid="12" grpId="0" animBg="1"/>
      <p:bldP spid="27"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dirty="0"/>
              <a:t>Quantities being modeled: </a:t>
            </a:r>
            <a:r>
              <a:rPr lang="en-US" b="1" dirty="0"/>
              <a:t>Discrete</a:t>
            </a:r>
          </a:p>
          <a:p>
            <a:pPr lvl="1"/>
            <a:r>
              <a:rPr lang="en-US" b="1" u="sng" dirty="0"/>
              <a:t>Time steps in the model: Continuous vs. Discrete</a:t>
            </a:r>
          </a:p>
        </p:txBody>
      </p:sp>
      <p:cxnSp>
        <p:nvCxnSpPr>
          <p:cNvPr id="26" name="Straight Connector 25">
            <a:extLst>
              <a:ext uri="{FF2B5EF4-FFF2-40B4-BE49-F238E27FC236}">
                <a16:creationId xmlns:a16="http://schemas.microsoft.com/office/drawing/2014/main" id="{7A302CF9-EC89-479D-9F71-A41A850D37B3}"/>
              </a:ext>
            </a:extLst>
          </p:cNvPr>
          <p:cNvCxnSpPr>
            <a:cxnSpLocks/>
          </p:cNvCxnSpPr>
          <p:nvPr/>
        </p:nvCxnSpPr>
        <p:spPr>
          <a:xfrm>
            <a:off x="2438400" y="3276600"/>
            <a:ext cx="0" cy="304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0D7FC3-2A39-4E29-B0E8-C82AF1402DA7}"/>
              </a:ext>
            </a:extLst>
          </p:cNvPr>
          <p:cNvCxnSpPr>
            <a:cxnSpLocks/>
          </p:cNvCxnSpPr>
          <p:nvPr/>
        </p:nvCxnSpPr>
        <p:spPr>
          <a:xfrm flipH="1">
            <a:off x="2438400" y="6324600"/>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F853D81-C2BF-4C6A-9741-32CC27F73AC8}"/>
              </a:ext>
            </a:extLst>
          </p:cNvPr>
          <p:cNvSpPr txBox="1"/>
          <p:nvPr/>
        </p:nvSpPr>
        <p:spPr>
          <a:xfrm rot="16200000">
            <a:off x="1659377" y="3381491"/>
            <a:ext cx="1188714" cy="369332"/>
          </a:xfrm>
          <a:prstGeom prst="rect">
            <a:avLst/>
          </a:prstGeom>
          <a:noFill/>
        </p:spPr>
        <p:txBody>
          <a:bodyPr wrap="square" rtlCol="0">
            <a:spAutoFit/>
          </a:bodyPr>
          <a:lstStyle/>
          <a:p>
            <a:r>
              <a:rPr lang="en-US" b="1" dirty="0">
                <a:latin typeface="+mj-lt"/>
              </a:rPr>
              <a:t>Quantity</a:t>
            </a:r>
          </a:p>
        </p:txBody>
      </p:sp>
      <p:sp>
        <p:nvSpPr>
          <p:cNvPr id="31" name="TextBox 30">
            <a:extLst>
              <a:ext uri="{FF2B5EF4-FFF2-40B4-BE49-F238E27FC236}">
                <a16:creationId xmlns:a16="http://schemas.microsoft.com/office/drawing/2014/main" id="{C4294C3F-5F43-4B5E-984D-3C2741CC3550}"/>
              </a:ext>
            </a:extLst>
          </p:cNvPr>
          <p:cNvSpPr txBox="1"/>
          <p:nvPr/>
        </p:nvSpPr>
        <p:spPr>
          <a:xfrm>
            <a:off x="6568443" y="6308725"/>
            <a:ext cx="1188714" cy="369332"/>
          </a:xfrm>
          <a:prstGeom prst="rect">
            <a:avLst/>
          </a:prstGeom>
          <a:noFill/>
        </p:spPr>
        <p:txBody>
          <a:bodyPr wrap="square" rtlCol="0">
            <a:spAutoFit/>
          </a:bodyPr>
          <a:lstStyle/>
          <a:p>
            <a:r>
              <a:rPr lang="en-US" b="1" dirty="0">
                <a:latin typeface="+mj-lt"/>
              </a:rPr>
              <a:t>Time</a:t>
            </a:r>
          </a:p>
        </p:txBody>
      </p:sp>
      <p:sp>
        <p:nvSpPr>
          <p:cNvPr id="32" name="Freeform: Shape 31">
            <a:extLst>
              <a:ext uri="{FF2B5EF4-FFF2-40B4-BE49-F238E27FC236}">
                <a16:creationId xmlns:a16="http://schemas.microsoft.com/office/drawing/2014/main" id="{D926BD82-BCCC-4C40-8F26-93446435881E}"/>
              </a:ext>
            </a:extLst>
          </p:cNvPr>
          <p:cNvSpPr/>
          <p:nvPr/>
        </p:nvSpPr>
        <p:spPr>
          <a:xfrm>
            <a:off x="2440270" y="3158326"/>
            <a:ext cx="4426145" cy="3152717"/>
          </a:xfrm>
          <a:custGeom>
            <a:avLst/>
            <a:gdLst>
              <a:gd name="connsiteX0" fmla="*/ 0 w 4426145"/>
              <a:gd name="connsiteY0" fmla="*/ 3152717 h 3152717"/>
              <a:gd name="connsiteX1" fmla="*/ 1166842 w 4426145"/>
              <a:gd name="connsiteY1" fmla="*/ 2675883 h 3152717"/>
              <a:gd name="connsiteX2" fmla="*/ 2659053 w 4426145"/>
              <a:gd name="connsiteY2" fmla="*/ 1054646 h 3152717"/>
              <a:gd name="connsiteX3" fmla="*/ 4426145 w 4426145"/>
              <a:gd name="connsiteY3" fmla="*/ 0 h 3152717"/>
            </a:gdLst>
            <a:ahLst/>
            <a:cxnLst>
              <a:cxn ang="0">
                <a:pos x="connsiteX0" y="connsiteY0"/>
              </a:cxn>
              <a:cxn ang="0">
                <a:pos x="connsiteX1" y="connsiteY1"/>
              </a:cxn>
              <a:cxn ang="0">
                <a:pos x="connsiteX2" y="connsiteY2"/>
              </a:cxn>
              <a:cxn ang="0">
                <a:pos x="connsiteX3" y="connsiteY3"/>
              </a:cxn>
            </a:cxnLst>
            <a:rect l="l" t="t" r="r" b="b"/>
            <a:pathLst>
              <a:path w="4426145" h="3152717">
                <a:moveTo>
                  <a:pt x="0" y="3152717"/>
                </a:moveTo>
                <a:cubicBezTo>
                  <a:pt x="361833" y="3089139"/>
                  <a:pt x="723666" y="3025562"/>
                  <a:pt x="1166842" y="2675883"/>
                </a:cubicBezTo>
                <a:cubicBezTo>
                  <a:pt x="1610018" y="2326204"/>
                  <a:pt x="2115836" y="1500626"/>
                  <a:pt x="2659053" y="1054646"/>
                </a:cubicBezTo>
                <a:cubicBezTo>
                  <a:pt x="3202270" y="608665"/>
                  <a:pt x="3814207" y="304332"/>
                  <a:pt x="4426145"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05397F6-22A7-4FEB-84A9-A96460BC76D8}"/>
              </a:ext>
            </a:extLst>
          </p:cNvPr>
          <p:cNvSpPr txBox="1"/>
          <p:nvPr/>
        </p:nvSpPr>
        <p:spPr>
          <a:xfrm>
            <a:off x="1844043" y="5224790"/>
            <a:ext cx="1188714" cy="523220"/>
          </a:xfrm>
          <a:prstGeom prst="rect">
            <a:avLst/>
          </a:prstGeom>
          <a:noFill/>
        </p:spPr>
        <p:txBody>
          <a:bodyPr wrap="square" rtlCol="0">
            <a:spAutoFit/>
          </a:bodyPr>
          <a:lstStyle/>
          <a:p>
            <a:r>
              <a:rPr lang="en-US" sz="2800" b="1" dirty="0">
                <a:latin typeface="+mj-lt"/>
              </a:rPr>
              <a:t>20</a:t>
            </a:r>
            <a:endParaRPr lang="en-US" b="1" dirty="0">
              <a:latin typeface="+mj-lt"/>
            </a:endParaRPr>
          </a:p>
        </p:txBody>
      </p:sp>
      <p:sp>
        <p:nvSpPr>
          <p:cNvPr id="36" name="TextBox 35">
            <a:extLst>
              <a:ext uri="{FF2B5EF4-FFF2-40B4-BE49-F238E27FC236}">
                <a16:creationId xmlns:a16="http://schemas.microsoft.com/office/drawing/2014/main" id="{1DF56D76-F8C8-4930-8B7F-1D2A82854415}"/>
              </a:ext>
            </a:extLst>
          </p:cNvPr>
          <p:cNvSpPr txBox="1"/>
          <p:nvPr/>
        </p:nvSpPr>
        <p:spPr>
          <a:xfrm>
            <a:off x="1859286" y="4114800"/>
            <a:ext cx="1188714" cy="523220"/>
          </a:xfrm>
          <a:prstGeom prst="rect">
            <a:avLst/>
          </a:prstGeom>
          <a:noFill/>
        </p:spPr>
        <p:txBody>
          <a:bodyPr wrap="square" rtlCol="0">
            <a:spAutoFit/>
          </a:bodyPr>
          <a:lstStyle/>
          <a:p>
            <a:r>
              <a:rPr lang="en-US" sz="2800" b="1" dirty="0">
                <a:latin typeface="+mj-lt"/>
              </a:rPr>
              <a:t>21</a:t>
            </a:r>
            <a:endParaRPr lang="en-US" b="1" dirty="0">
              <a:latin typeface="+mj-lt"/>
            </a:endParaRPr>
          </a:p>
        </p:txBody>
      </p:sp>
      <p:sp>
        <p:nvSpPr>
          <p:cNvPr id="37" name="TextBox 36">
            <a:extLst>
              <a:ext uri="{FF2B5EF4-FFF2-40B4-BE49-F238E27FC236}">
                <a16:creationId xmlns:a16="http://schemas.microsoft.com/office/drawing/2014/main" id="{2C365ECD-48BD-4AC6-9FB1-B674056F849E}"/>
              </a:ext>
            </a:extLst>
          </p:cNvPr>
          <p:cNvSpPr txBox="1"/>
          <p:nvPr/>
        </p:nvSpPr>
        <p:spPr>
          <a:xfrm>
            <a:off x="1371600" y="4669795"/>
            <a:ext cx="1188714" cy="523220"/>
          </a:xfrm>
          <a:prstGeom prst="rect">
            <a:avLst/>
          </a:prstGeom>
          <a:noFill/>
        </p:spPr>
        <p:txBody>
          <a:bodyPr wrap="square" rtlCol="0">
            <a:spAutoFit/>
          </a:bodyPr>
          <a:lstStyle/>
          <a:p>
            <a:r>
              <a:rPr lang="en-US" sz="2800" b="1" dirty="0">
                <a:latin typeface="+mj-lt"/>
              </a:rPr>
              <a:t>20.43</a:t>
            </a:r>
            <a:endParaRPr lang="en-US" b="1" dirty="0">
              <a:latin typeface="+mj-lt"/>
            </a:endParaRPr>
          </a:p>
        </p:txBody>
      </p:sp>
      <p:sp>
        <p:nvSpPr>
          <p:cNvPr id="5" name="TextBox 4">
            <a:extLst>
              <a:ext uri="{FF2B5EF4-FFF2-40B4-BE49-F238E27FC236}">
                <a16:creationId xmlns:a16="http://schemas.microsoft.com/office/drawing/2014/main" id="{E79736A0-3691-4EFC-8CE0-5F4EDE07F899}"/>
              </a:ext>
            </a:extLst>
          </p:cNvPr>
          <p:cNvSpPr txBox="1"/>
          <p:nvPr/>
        </p:nvSpPr>
        <p:spPr>
          <a:xfrm>
            <a:off x="3032757" y="6324600"/>
            <a:ext cx="340158" cy="461665"/>
          </a:xfrm>
          <a:prstGeom prst="rect">
            <a:avLst/>
          </a:prstGeom>
          <a:noFill/>
        </p:spPr>
        <p:txBody>
          <a:bodyPr wrap="none" rtlCol="0">
            <a:spAutoFit/>
          </a:bodyPr>
          <a:lstStyle/>
          <a:p>
            <a:r>
              <a:rPr lang="en-US" sz="2400" b="1" dirty="0">
                <a:latin typeface="+mj-lt"/>
              </a:rPr>
              <a:t>5</a:t>
            </a:r>
          </a:p>
        </p:txBody>
      </p:sp>
      <p:sp>
        <p:nvSpPr>
          <p:cNvPr id="14" name="TextBox 13">
            <a:extLst>
              <a:ext uri="{FF2B5EF4-FFF2-40B4-BE49-F238E27FC236}">
                <a16:creationId xmlns:a16="http://schemas.microsoft.com/office/drawing/2014/main" id="{7F926A30-36FF-4F7D-A71D-BE6F60CED4D5}"/>
              </a:ext>
            </a:extLst>
          </p:cNvPr>
          <p:cNvSpPr txBox="1"/>
          <p:nvPr/>
        </p:nvSpPr>
        <p:spPr>
          <a:xfrm>
            <a:off x="4419600" y="6324600"/>
            <a:ext cx="340158" cy="461665"/>
          </a:xfrm>
          <a:prstGeom prst="rect">
            <a:avLst/>
          </a:prstGeom>
          <a:noFill/>
        </p:spPr>
        <p:txBody>
          <a:bodyPr wrap="none" rtlCol="0">
            <a:spAutoFit/>
          </a:bodyPr>
          <a:lstStyle/>
          <a:p>
            <a:r>
              <a:rPr lang="en-US" sz="2400" b="1" dirty="0">
                <a:latin typeface="+mj-lt"/>
              </a:rPr>
              <a:t>6</a:t>
            </a:r>
          </a:p>
        </p:txBody>
      </p:sp>
      <p:sp>
        <p:nvSpPr>
          <p:cNvPr id="15" name="TextBox 14">
            <a:extLst>
              <a:ext uri="{FF2B5EF4-FFF2-40B4-BE49-F238E27FC236}">
                <a16:creationId xmlns:a16="http://schemas.microsoft.com/office/drawing/2014/main" id="{744C16EF-3CC4-4D26-A086-16ADEE0EDC61}"/>
              </a:ext>
            </a:extLst>
          </p:cNvPr>
          <p:cNvSpPr txBox="1"/>
          <p:nvPr/>
        </p:nvSpPr>
        <p:spPr>
          <a:xfrm>
            <a:off x="5715000" y="6324600"/>
            <a:ext cx="340158" cy="461665"/>
          </a:xfrm>
          <a:prstGeom prst="rect">
            <a:avLst/>
          </a:prstGeom>
          <a:noFill/>
        </p:spPr>
        <p:txBody>
          <a:bodyPr wrap="none" rtlCol="0">
            <a:spAutoFit/>
          </a:bodyPr>
          <a:lstStyle/>
          <a:p>
            <a:r>
              <a:rPr lang="en-US" sz="2400" b="1" dirty="0">
                <a:latin typeface="+mj-lt"/>
              </a:rPr>
              <a:t>7</a:t>
            </a:r>
          </a:p>
        </p:txBody>
      </p:sp>
      <p:cxnSp>
        <p:nvCxnSpPr>
          <p:cNvPr id="7" name="Straight Arrow Connector 6">
            <a:extLst>
              <a:ext uri="{FF2B5EF4-FFF2-40B4-BE49-F238E27FC236}">
                <a16:creationId xmlns:a16="http://schemas.microsoft.com/office/drawing/2014/main" id="{63095892-080D-4349-B467-32A6E3BABFFD}"/>
              </a:ext>
            </a:extLst>
          </p:cNvPr>
          <p:cNvCxnSpPr>
            <a:endCxn id="5" idx="0"/>
          </p:cNvCxnSpPr>
          <p:nvPr/>
        </p:nvCxnSpPr>
        <p:spPr>
          <a:xfrm>
            <a:off x="3202836" y="6085830"/>
            <a:ext cx="0" cy="23877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BC8B6038-FE23-4585-B318-3B6FE4912ACE}"/>
              </a:ext>
            </a:extLst>
          </p:cNvPr>
          <p:cNvCxnSpPr>
            <a:cxnSpLocks/>
            <a:stCxn id="23" idx="4"/>
            <a:endCxn id="14" idx="0"/>
          </p:cNvCxnSpPr>
          <p:nvPr/>
        </p:nvCxnSpPr>
        <p:spPr>
          <a:xfrm flipH="1">
            <a:off x="4589679" y="4508422"/>
            <a:ext cx="10364" cy="181617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F917E2A1-03A3-48C1-BB9D-CF0CB8E78306}"/>
              </a:ext>
            </a:extLst>
          </p:cNvPr>
          <p:cNvSpPr txBox="1"/>
          <p:nvPr/>
        </p:nvSpPr>
        <p:spPr>
          <a:xfrm>
            <a:off x="4800600" y="6324600"/>
            <a:ext cx="577402" cy="461665"/>
          </a:xfrm>
          <a:prstGeom prst="rect">
            <a:avLst/>
          </a:prstGeom>
          <a:noFill/>
        </p:spPr>
        <p:txBody>
          <a:bodyPr wrap="none" rtlCol="0">
            <a:spAutoFit/>
          </a:bodyPr>
          <a:lstStyle/>
          <a:p>
            <a:r>
              <a:rPr lang="en-US" sz="2400" b="1" dirty="0">
                <a:latin typeface="+mj-lt"/>
              </a:rPr>
              <a:t>6.2</a:t>
            </a:r>
          </a:p>
        </p:txBody>
      </p:sp>
      <p:sp>
        <p:nvSpPr>
          <p:cNvPr id="12" name="Oval 11">
            <a:extLst>
              <a:ext uri="{FF2B5EF4-FFF2-40B4-BE49-F238E27FC236}">
                <a16:creationId xmlns:a16="http://schemas.microsoft.com/office/drawing/2014/main" id="{BEA2B646-D1C3-431A-B5D9-4D9E8A66DD02}"/>
              </a:ext>
            </a:extLst>
          </p:cNvPr>
          <p:cNvSpPr/>
          <p:nvPr/>
        </p:nvSpPr>
        <p:spPr>
          <a:xfrm>
            <a:off x="3087906" y="5933253"/>
            <a:ext cx="248715"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51AC06C-3072-46F6-8295-44C9E3AB16E3}"/>
              </a:ext>
            </a:extLst>
          </p:cNvPr>
          <p:cNvSpPr/>
          <p:nvPr/>
        </p:nvSpPr>
        <p:spPr>
          <a:xfrm>
            <a:off x="4475685" y="4279822"/>
            <a:ext cx="248715" cy="2286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996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Deterministic</a:t>
            </a:r>
            <a:r>
              <a:rPr lang="en-US" b="1" dirty="0"/>
              <a:t> vs. Stochastic</a:t>
            </a:r>
          </a:p>
        </p:txBody>
      </p:sp>
      <p:sp>
        <p:nvSpPr>
          <p:cNvPr id="3" name="Content Placeholder 2"/>
          <p:cNvSpPr>
            <a:spLocks noGrp="1"/>
          </p:cNvSpPr>
          <p:nvPr>
            <p:ph idx="1"/>
          </p:nvPr>
        </p:nvSpPr>
        <p:spPr/>
        <p:txBody>
          <a:bodyPr>
            <a:normAutofit/>
          </a:bodyPr>
          <a:lstStyle/>
          <a:p>
            <a:r>
              <a:rPr lang="en-US" b="1" u="sng" dirty="0"/>
              <a:t>Deterministic:</a:t>
            </a:r>
            <a:r>
              <a:rPr lang="en-US" dirty="0"/>
              <a:t> Each time I run one of our differential equation models (SI, SIS, SIR, SEIR, </a:t>
            </a:r>
            <a:r>
              <a:rPr lang="en-US" dirty="0" err="1"/>
              <a:t>etc</a:t>
            </a:r>
            <a:r>
              <a:rPr lang="en-US" dirty="0"/>
              <a:t>), with the same parameter inputs (gamma, beta, etc.), I get the same values out</a:t>
            </a:r>
            <a:endParaRPr lang="en-US" b="1" u="sng" dirty="0"/>
          </a:p>
        </p:txBody>
      </p:sp>
      <p:pic>
        <p:nvPicPr>
          <p:cNvPr id="20" name="Picture 19">
            <a:extLst>
              <a:ext uri="{FF2B5EF4-FFF2-40B4-BE49-F238E27FC236}">
                <a16:creationId xmlns:a16="http://schemas.microsoft.com/office/drawing/2014/main" id="{D871F257-F5D4-433B-9954-499A60F08BBF}"/>
              </a:ext>
            </a:extLst>
          </p:cNvPr>
          <p:cNvPicPr>
            <a:picLocks noChangeAspect="1"/>
          </p:cNvPicPr>
          <p:nvPr/>
        </p:nvPicPr>
        <p:blipFill>
          <a:blip r:embed="rId2"/>
          <a:stretch>
            <a:fillRect/>
          </a:stretch>
        </p:blipFill>
        <p:spPr>
          <a:xfrm>
            <a:off x="1447800" y="3621767"/>
            <a:ext cx="3278314" cy="2961595"/>
          </a:xfrm>
          <a:prstGeom prst="rect">
            <a:avLst/>
          </a:prstGeom>
        </p:spPr>
      </p:pic>
      <p:sp>
        <p:nvSpPr>
          <p:cNvPr id="21" name="TextBox 20">
            <a:extLst>
              <a:ext uri="{FF2B5EF4-FFF2-40B4-BE49-F238E27FC236}">
                <a16:creationId xmlns:a16="http://schemas.microsoft.com/office/drawing/2014/main" id="{41620853-DF1E-4DEE-BB59-45E64644A339}"/>
              </a:ext>
            </a:extLst>
          </p:cNvPr>
          <p:cNvSpPr txBox="1"/>
          <p:nvPr/>
        </p:nvSpPr>
        <p:spPr>
          <a:xfrm>
            <a:off x="5181600" y="3886200"/>
            <a:ext cx="3352800"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a:latin typeface="+mj-lt"/>
              </a:rPr>
              <a:t>Values out can have complex patterns, but they are the same each time </a:t>
            </a:r>
          </a:p>
        </p:txBody>
      </p:sp>
    </p:spTree>
    <p:extLst>
      <p:ext uri="{BB962C8B-B14F-4D97-AF65-F5344CB8AC3E}">
        <p14:creationId xmlns:p14="http://schemas.microsoft.com/office/powerpoint/2010/main" val="386438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Deterministic vs. </a:t>
            </a:r>
            <a:r>
              <a:rPr lang="en-US" b="1" u="sng" dirty="0"/>
              <a:t>Stochastic</a:t>
            </a:r>
          </a:p>
        </p:txBody>
      </p:sp>
      <p:sp>
        <p:nvSpPr>
          <p:cNvPr id="3" name="Content Placeholder 2"/>
          <p:cNvSpPr>
            <a:spLocks noGrp="1"/>
          </p:cNvSpPr>
          <p:nvPr>
            <p:ph idx="1"/>
          </p:nvPr>
        </p:nvSpPr>
        <p:spPr/>
        <p:txBody>
          <a:bodyPr>
            <a:normAutofit/>
          </a:bodyPr>
          <a:lstStyle/>
          <a:p>
            <a:r>
              <a:rPr lang="en-US" dirty="0"/>
              <a:t>Our ODEs are functions of input parameters and time {S(t), I(t), R(t)} = </a:t>
            </a:r>
            <a:r>
              <a:rPr lang="en-US" dirty="0" err="1"/>
              <a:t>f_ODE</a:t>
            </a:r>
            <a:r>
              <a:rPr lang="en-US" dirty="0"/>
              <a:t>(params, t)</a:t>
            </a:r>
          </a:p>
          <a:p>
            <a:r>
              <a:rPr lang="en-US" dirty="0"/>
              <a:t>For stochastic, let’s think about simpler functions that just depend on parameters (actually 1 parameter) (we sample them </a:t>
            </a:r>
            <a:r>
              <a:rPr lang="en-US" dirty="0" err="1"/>
              <a:t>onces</a:t>
            </a:r>
            <a:r>
              <a:rPr lang="en-US" dirty="0"/>
              <a:t> per simulation and not once per time point per simulation)</a:t>
            </a:r>
          </a:p>
          <a:p>
            <a:r>
              <a:rPr lang="en-US" dirty="0"/>
              <a:t>So let’s let f(parameter) = parameter*t</a:t>
            </a:r>
            <a:r>
              <a:rPr lang="en-US" baseline="30000" dirty="0"/>
              <a:t>2</a:t>
            </a:r>
          </a:p>
        </p:txBody>
      </p:sp>
    </p:spTree>
    <p:extLst>
      <p:ext uri="{BB962C8B-B14F-4D97-AF65-F5344CB8AC3E}">
        <p14:creationId xmlns:p14="http://schemas.microsoft.com/office/powerpoint/2010/main" val="332019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ABB6C94-F3CF-4D31-A148-85A6692519BA}"/>
              </a:ext>
            </a:extLst>
          </p:cNvPr>
          <p:cNvSpPr>
            <a:spLocks noGrp="1"/>
          </p:cNvSpPr>
          <p:nvPr>
            <p:ph type="title"/>
          </p:nvPr>
        </p:nvSpPr>
        <p:spPr>
          <a:xfrm>
            <a:off x="647271" y="1012004"/>
            <a:ext cx="2562119" cy="4795408"/>
          </a:xfrm>
        </p:spPr>
        <p:txBody>
          <a:bodyPr>
            <a:normAutofit/>
          </a:bodyPr>
          <a:lstStyle/>
          <a:p>
            <a:r>
              <a:rPr lang="en-US" dirty="0">
                <a:solidFill>
                  <a:srgbClr val="FFFFFF"/>
                </a:solidFill>
              </a:rPr>
              <a:t>Course Roadmap</a:t>
            </a:r>
          </a:p>
        </p:txBody>
      </p:sp>
      <p:graphicFrame>
        <p:nvGraphicFramePr>
          <p:cNvPr id="8" name="Content Placeholder 5">
            <a:extLst>
              <a:ext uri="{FF2B5EF4-FFF2-40B4-BE49-F238E27FC236}">
                <a16:creationId xmlns:a16="http://schemas.microsoft.com/office/drawing/2014/main" id="{9EFEF45A-2E0A-472F-9CFB-C526DB656923}"/>
              </a:ext>
            </a:extLst>
          </p:cNvPr>
          <p:cNvGraphicFramePr>
            <a:graphicFrameLocks noGrp="1"/>
          </p:cNvGraphicFramePr>
          <p:nvPr>
            <p:ph idx="1"/>
            <p:extLst>
              <p:ext uri="{D42A27DB-BD31-4B8C-83A1-F6EECF244321}">
                <p14:modId xmlns:p14="http://schemas.microsoft.com/office/powerpoint/2010/main" val="63820401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B6325D2-F1CE-40F2-AB57-2C308FBA2312}"/>
              </a:ext>
            </a:extLst>
          </p:cNvPr>
          <p:cNvSpPr/>
          <p:nvPr/>
        </p:nvSpPr>
        <p:spPr>
          <a:xfrm>
            <a:off x="7086600" y="2514600"/>
            <a:ext cx="1524000" cy="838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30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Deterministic vs. </a:t>
            </a:r>
            <a:r>
              <a:rPr lang="en-US" b="1" u="sng" dirty="0"/>
              <a:t>Stochastic</a:t>
            </a:r>
          </a:p>
        </p:txBody>
      </p:sp>
      <p:sp>
        <p:nvSpPr>
          <p:cNvPr id="3" name="Content Placeholder 2"/>
          <p:cNvSpPr>
            <a:spLocks noGrp="1"/>
          </p:cNvSpPr>
          <p:nvPr>
            <p:ph idx="1"/>
          </p:nvPr>
        </p:nvSpPr>
        <p:spPr/>
        <p:txBody>
          <a:bodyPr>
            <a:normAutofit/>
          </a:bodyPr>
          <a:lstStyle/>
          <a:p>
            <a:r>
              <a:rPr lang="en-US" dirty="0"/>
              <a:t>The deterministic version of f(parameter) = parameter*t</a:t>
            </a:r>
            <a:r>
              <a:rPr lang="en-US" baseline="30000" dirty="0"/>
              <a:t>2</a:t>
            </a:r>
            <a:r>
              <a:rPr lang="en-US" dirty="0"/>
              <a:t> is: (where parameter = x = 1)</a:t>
            </a:r>
          </a:p>
        </p:txBody>
      </p:sp>
      <p:pic>
        <p:nvPicPr>
          <p:cNvPr id="5" name="Picture 4">
            <a:extLst>
              <a:ext uri="{FF2B5EF4-FFF2-40B4-BE49-F238E27FC236}">
                <a16:creationId xmlns:a16="http://schemas.microsoft.com/office/drawing/2014/main" id="{74A41EE7-24AC-437B-A9FA-D37672BEFBB1}"/>
              </a:ext>
            </a:extLst>
          </p:cNvPr>
          <p:cNvPicPr>
            <a:picLocks noChangeAspect="1"/>
          </p:cNvPicPr>
          <p:nvPr/>
        </p:nvPicPr>
        <p:blipFill>
          <a:blip r:embed="rId2"/>
          <a:stretch>
            <a:fillRect/>
          </a:stretch>
        </p:blipFill>
        <p:spPr>
          <a:xfrm>
            <a:off x="2451722" y="2590800"/>
            <a:ext cx="4870405" cy="4145642"/>
          </a:xfrm>
          <a:prstGeom prst="rect">
            <a:avLst/>
          </a:prstGeom>
        </p:spPr>
      </p:pic>
      <p:sp>
        <p:nvSpPr>
          <p:cNvPr id="6" name="Freeform: Shape 5">
            <a:extLst>
              <a:ext uri="{FF2B5EF4-FFF2-40B4-BE49-F238E27FC236}">
                <a16:creationId xmlns:a16="http://schemas.microsoft.com/office/drawing/2014/main" id="{DA4C8340-0FBF-4267-A265-5422AB65397B}"/>
              </a:ext>
            </a:extLst>
          </p:cNvPr>
          <p:cNvSpPr/>
          <p:nvPr/>
        </p:nvSpPr>
        <p:spPr>
          <a:xfrm>
            <a:off x="3248083" y="3326621"/>
            <a:ext cx="3607112" cy="2541246"/>
          </a:xfrm>
          <a:custGeom>
            <a:avLst/>
            <a:gdLst>
              <a:gd name="connsiteX0" fmla="*/ 0 w 3607112"/>
              <a:gd name="connsiteY0" fmla="*/ 2541246 h 2541246"/>
              <a:gd name="connsiteX1" fmla="*/ 712447 w 3607112"/>
              <a:gd name="connsiteY1" fmla="*/ 2423440 h 2541246"/>
              <a:gd name="connsiteX2" fmla="*/ 1441723 w 3607112"/>
              <a:gd name="connsiteY2" fmla="*/ 2109291 h 2541246"/>
              <a:gd name="connsiteX3" fmla="*/ 2148560 w 3607112"/>
              <a:gd name="connsiteY3" fmla="*/ 1632456 h 2541246"/>
              <a:gd name="connsiteX4" fmla="*/ 2889056 w 3607112"/>
              <a:gd name="connsiteY4" fmla="*/ 914400 h 2541246"/>
              <a:gd name="connsiteX5" fmla="*/ 3607112 w 3607112"/>
              <a:gd name="connsiteY5" fmla="*/ 0 h 254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7112" h="2541246">
                <a:moveTo>
                  <a:pt x="0" y="2541246"/>
                </a:moveTo>
                <a:cubicBezTo>
                  <a:pt x="236080" y="2518339"/>
                  <a:pt x="472160" y="2495432"/>
                  <a:pt x="712447" y="2423440"/>
                </a:cubicBezTo>
                <a:cubicBezTo>
                  <a:pt x="952734" y="2351448"/>
                  <a:pt x="1202371" y="2241122"/>
                  <a:pt x="1441723" y="2109291"/>
                </a:cubicBezTo>
                <a:cubicBezTo>
                  <a:pt x="1681075" y="1977460"/>
                  <a:pt x="1907338" y="1831605"/>
                  <a:pt x="2148560" y="1632456"/>
                </a:cubicBezTo>
                <a:cubicBezTo>
                  <a:pt x="2389782" y="1433307"/>
                  <a:pt x="2645964" y="1186476"/>
                  <a:pt x="2889056" y="914400"/>
                </a:cubicBezTo>
                <a:cubicBezTo>
                  <a:pt x="3132148" y="642324"/>
                  <a:pt x="3369630" y="321162"/>
                  <a:pt x="3607112" y="0"/>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7444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52F241-2057-47D7-A0FD-AAEB9659D778}"/>
              </a:ext>
            </a:extLst>
          </p:cNvPr>
          <p:cNvPicPr>
            <a:picLocks noChangeAspect="1"/>
          </p:cNvPicPr>
          <p:nvPr/>
        </p:nvPicPr>
        <p:blipFill>
          <a:blip r:embed="rId2"/>
          <a:stretch>
            <a:fillRect/>
          </a:stretch>
        </p:blipFill>
        <p:spPr>
          <a:xfrm>
            <a:off x="2362200" y="2585811"/>
            <a:ext cx="5019075" cy="4272189"/>
          </a:xfrm>
          <a:prstGeom prst="rect">
            <a:avLst/>
          </a:prstGeom>
        </p:spPr>
      </p:pic>
      <p:sp>
        <p:nvSpPr>
          <p:cNvPr id="2" name="Title 1"/>
          <p:cNvSpPr>
            <a:spLocks noGrp="1"/>
          </p:cNvSpPr>
          <p:nvPr>
            <p:ph type="title"/>
          </p:nvPr>
        </p:nvSpPr>
        <p:spPr/>
        <p:txBody>
          <a:bodyPr/>
          <a:lstStyle/>
          <a:p>
            <a:r>
              <a:rPr lang="en-US" b="1" dirty="0"/>
              <a:t>Deterministic vs. </a:t>
            </a:r>
            <a:r>
              <a:rPr lang="en-US" b="1" u="sng" dirty="0"/>
              <a:t>Stochastic</a:t>
            </a:r>
          </a:p>
        </p:txBody>
      </p:sp>
      <p:sp>
        <p:nvSpPr>
          <p:cNvPr id="3" name="Content Placeholder 2"/>
          <p:cNvSpPr>
            <a:spLocks noGrp="1"/>
          </p:cNvSpPr>
          <p:nvPr>
            <p:ph idx="1"/>
          </p:nvPr>
        </p:nvSpPr>
        <p:spPr/>
        <p:txBody>
          <a:bodyPr>
            <a:normAutofit/>
          </a:bodyPr>
          <a:lstStyle/>
          <a:p>
            <a:r>
              <a:rPr lang="en-US" dirty="0"/>
              <a:t>The stochastic version of f(parameter) = parameter*t</a:t>
            </a:r>
            <a:r>
              <a:rPr lang="en-US" baseline="30000" dirty="0"/>
              <a:t>2</a:t>
            </a:r>
            <a:r>
              <a:rPr lang="en-US" dirty="0"/>
              <a:t> : let’s let x ~ 1+Normal(0,0.1)</a:t>
            </a:r>
          </a:p>
        </p:txBody>
      </p:sp>
    </p:spTree>
    <p:extLst>
      <p:ext uri="{BB962C8B-B14F-4D97-AF65-F5344CB8AC3E}">
        <p14:creationId xmlns:p14="http://schemas.microsoft.com/office/powerpoint/2010/main" val="123084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Deterministic vs. </a:t>
            </a:r>
            <a:r>
              <a:rPr lang="en-US" b="1" u="sng" dirty="0"/>
              <a:t>Stochastic</a:t>
            </a:r>
          </a:p>
        </p:txBody>
      </p:sp>
      <p:sp>
        <p:nvSpPr>
          <p:cNvPr id="3" name="Content Placeholder 2"/>
          <p:cNvSpPr>
            <a:spLocks noGrp="1"/>
          </p:cNvSpPr>
          <p:nvPr>
            <p:ph idx="1"/>
          </p:nvPr>
        </p:nvSpPr>
        <p:spPr/>
        <p:txBody>
          <a:bodyPr>
            <a:normAutofit/>
          </a:bodyPr>
          <a:lstStyle/>
          <a:p>
            <a:r>
              <a:rPr lang="en-US" dirty="0"/>
              <a:t>The stochastic version of f(parameter) = parameter*t</a:t>
            </a:r>
            <a:r>
              <a:rPr lang="en-US" baseline="30000" dirty="0"/>
              <a:t>2</a:t>
            </a:r>
            <a:r>
              <a:rPr lang="en-US" dirty="0"/>
              <a:t> : so when sample of x is &lt; 1 then line rises more slowly (blue) or more rapidly (green)</a:t>
            </a:r>
          </a:p>
        </p:txBody>
      </p:sp>
      <p:pic>
        <p:nvPicPr>
          <p:cNvPr id="5" name="Content Placeholder 4">
            <a:extLst>
              <a:ext uri="{FF2B5EF4-FFF2-40B4-BE49-F238E27FC236}">
                <a16:creationId xmlns:a16="http://schemas.microsoft.com/office/drawing/2014/main" id="{21B7DAE4-CAED-40A3-8A38-34F290E2575C}"/>
              </a:ext>
            </a:extLst>
          </p:cNvPr>
          <p:cNvPicPr>
            <a:picLocks noChangeAspect="1"/>
          </p:cNvPicPr>
          <p:nvPr/>
        </p:nvPicPr>
        <p:blipFill rotWithShape="1">
          <a:blip r:embed="rId2"/>
          <a:srcRect t="16036" b="13808"/>
          <a:stretch/>
        </p:blipFill>
        <p:spPr bwMode="auto">
          <a:xfrm>
            <a:off x="2133600" y="3524610"/>
            <a:ext cx="688572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670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Deterministic vs. </a:t>
            </a:r>
            <a:r>
              <a:rPr lang="en-US" b="1" u="sng" dirty="0"/>
              <a:t>Stochastic</a:t>
            </a:r>
          </a:p>
        </p:txBody>
      </p:sp>
      <p:sp>
        <p:nvSpPr>
          <p:cNvPr id="3" name="Content Placeholder 2"/>
          <p:cNvSpPr>
            <a:spLocks noGrp="1"/>
          </p:cNvSpPr>
          <p:nvPr>
            <p:ph idx="1"/>
          </p:nvPr>
        </p:nvSpPr>
        <p:spPr/>
        <p:txBody>
          <a:bodyPr>
            <a:normAutofit/>
          </a:bodyPr>
          <a:lstStyle/>
          <a:p>
            <a:r>
              <a:rPr lang="en-US" dirty="0"/>
              <a:t>This means that our model (with same parameter(s)) does not produce the same output each time it is run: it is stochastic </a:t>
            </a:r>
          </a:p>
        </p:txBody>
      </p:sp>
      <p:pic>
        <p:nvPicPr>
          <p:cNvPr id="5" name="Content Placeholder 4">
            <a:extLst>
              <a:ext uri="{FF2B5EF4-FFF2-40B4-BE49-F238E27FC236}">
                <a16:creationId xmlns:a16="http://schemas.microsoft.com/office/drawing/2014/main" id="{21B7DAE4-CAED-40A3-8A38-34F290E2575C}"/>
              </a:ext>
            </a:extLst>
          </p:cNvPr>
          <p:cNvPicPr>
            <a:picLocks noChangeAspect="1"/>
          </p:cNvPicPr>
          <p:nvPr/>
        </p:nvPicPr>
        <p:blipFill rotWithShape="1">
          <a:blip r:embed="rId2"/>
          <a:srcRect t="16036" b="13808"/>
          <a:stretch/>
        </p:blipFill>
        <p:spPr bwMode="auto">
          <a:xfrm>
            <a:off x="5029200" y="3524610"/>
            <a:ext cx="399012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84C9CD1-ADDB-47CF-9BC4-471CEF253686}"/>
              </a:ext>
            </a:extLst>
          </p:cNvPr>
          <p:cNvPicPr>
            <a:picLocks noChangeAspect="1"/>
          </p:cNvPicPr>
          <p:nvPr/>
        </p:nvPicPr>
        <p:blipFill>
          <a:blip r:embed="rId3"/>
          <a:stretch>
            <a:fillRect/>
          </a:stretch>
        </p:blipFill>
        <p:spPr>
          <a:xfrm>
            <a:off x="457200" y="3124200"/>
            <a:ext cx="3502363" cy="3733800"/>
          </a:xfrm>
          <a:prstGeom prst="rect">
            <a:avLst/>
          </a:prstGeom>
        </p:spPr>
      </p:pic>
      <p:sp>
        <p:nvSpPr>
          <p:cNvPr id="6" name="TextBox 5">
            <a:extLst>
              <a:ext uri="{FF2B5EF4-FFF2-40B4-BE49-F238E27FC236}">
                <a16:creationId xmlns:a16="http://schemas.microsoft.com/office/drawing/2014/main" id="{4B8E51C0-27FF-42AD-B293-E3E5765AC6AC}"/>
              </a:ext>
            </a:extLst>
          </p:cNvPr>
          <p:cNvSpPr txBox="1"/>
          <p:nvPr/>
        </p:nvSpPr>
        <p:spPr>
          <a:xfrm>
            <a:off x="1600200" y="3244334"/>
            <a:ext cx="1463286" cy="369332"/>
          </a:xfrm>
          <a:prstGeom prst="rect">
            <a:avLst/>
          </a:prstGeom>
          <a:noFill/>
        </p:spPr>
        <p:txBody>
          <a:bodyPr wrap="none" rtlCol="0">
            <a:spAutoFit/>
          </a:bodyPr>
          <a:lstStyle/>
          <a:p>
            <a:r>
              <a:rPr lang="en-US" b="1" dirty="0">
                <a:latin typeface="+mj-lt"/>
              </a:rPr>
              <a:t>Deterministic</a:t>
            </a:r>
          </a:p>
        </p:txBody>
      </p:sp>
      <p:sp>
        <p:nvSpPr>
          <p:cNvPr id="7" name="TextBox 6">
            <a:extLst>
              <a:ext uri="{FF2B5EF4-FFF2-40B4-BE49-F238E27FC236}">
                <a16:creationId xmlns:a16="http://schemas.microsoft.com/office/drawing/2014/main" id="{05A39747-52C5-48CC-B632-A65CE7F7A8C1}"/>
              </a:ext>
            </a:extLst>
          </p:cNvPr>
          <p:cNvSpPr txBox="1"/>
          <p:nvPr/>
        </p:nvSpPr>
        <p:spPr>
          <a:xfrm>
            <a:off x="6449427" y="3155278"/>
            <a:ext cx="1149674" cy="369332"/>
          </a:xfrm>
          <a:prstGeom prst="rect">
            <a:avLst/>
          </a:prstGeom>
          <a:noFill/>
        </p:spPr>
        <p:txBody>
          <a:bodyPr wrap="none" rtlCol="0">
            <a:spAutoFit/>
          </a:bodyPr>
          <a:lstStyle/>
          <a:p>
            <a:r>
              <a:rPr lang="en-US" b="1" dirty="0">
                <a:latin typeface="+mj-lt"/>
              </a:rPr>
              <a:t>Stochastic</a:t>
            </a:r>
          </a:p>
        </p:txBody>
      </p:sp>
    </p:spTree>
    <p:extLst>
      <p:ext uri="{BB962C8B-B14F-4D97-AF65-F5344CB8AC3E}">
        <p14:creationId xmlns:p14="http://schemas.microsoft.com/office/powerpoint/2010/main" val="1816747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Nerd Aside: Random Numbers</a:t>
            </a:r>
            <a:endParaRPr lang="en-US" b="1" u="sng" dirty="0"/>
          </a:p>
        </p:txBody>
      </p:sp>
      <p:sp>
        <p:nvSpPr>
          <p:cNvPr id="3" name="Content Placeholder 2"/>
          <p:cNvSpPr>
            <a:spLocks noGrp="1"/>
          </p:cNvSpPr>
          <p:nvPr>
            <p:ph idx="1"/>
          </p:nvPr>
        </p:nvSpPr>
        <p:spPr/>
        <p:txBody>
          <a:bodyPr>
            <a:normAutofit fontScale="92500" lnSpcReduction="20000"/>
          </a:bodyPr>
          <a:lstStyle/>
          <a:p>
            <a:r>
              <a:rPr lang="en-US" dirty="0"/>
              <a:t>Chapter talks about a Random Number Generator (RNG)</a:t>
            </a:r>
          </a:p>
          <a:p>
            <a:r>
              <a:rPr lang="en-US" dirty="0"/>
              <a:t>What it actually means is a Pseudo-Random Number Generator</a:t>
            </a:r>
          </a:p>
          <a:p>
            <a:r>
              <a:rPr lang="en-US" dirty="0"/>
              <a:t>Why? </a:t>
            </a:r>
          </a:p>
          <a:p>
            <a:pPr lvl="1"/>
            <a:r>
              <a:rPr lang="en-US" dirty="0"/>
              <a:t>Because computers cannot really do random things themselves</a:t>
            </a:r>
          </a:p>
          <a:p>
            <a:pPr lvl="1"/>
            <a:r>
              <a:rPr lang="en-US" dirty="0"/>
              <a:t>What they can do is things whose patterns are very hard to predict </a:t>
            </a:r>
          </a:p>
          <a:p>
            <a:pPr lvl="2"/>
            <a:r>
              <a:rPr lang="en-US" dirty="0"/>
              <a:t>Given that I have seen a lot of samples from a stream of “random numbers” sampled from an RNG, it will be nearly impossible to predict the next</a:t>
            </a:r>
          </a:p>
        </p:txBody>
      </p:sp>
    </p:spTree>
    <p:extLst>
      <p:ext uri="{BB962C8B-B14F-4D97-AF65-F5344CB8AC3E}">
        <p14:creationId xmlns:p14="http://schemas.microsoft.com/office/powerpoint/2010/main" val="775659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real-world randomness should be reflected in the model? </a:t>
            </a:r>
            <a:endParaRPr lang="en-US" b="1" u="sng" dirty="0"/>
          </a:p>
        </p:txBody>
      </p:sp>
      <p:sp>
        <p:nvSpPr>
          <p:cNvPr id="13" name="Rectangle 12">
            <a:extLst>
              <a:ext uri="{FF2B5EF4-FFF2-40B4-BE49-F238E27FC236}">
                <a16:creationId xmlns:a16="http://schemas.microsoft.com/office/drawing/2014/main" id="{E693F4E2-F6C0-4F9E-A97E-29DEEA7409E0}"/>
              </a:ext>
            </a:extLst>
          </p:cNvPr>
          <p:cNvSpPr/>
          <p:nvPr/>
        </p:nvSpPr>
        <p:spPr>
          <a:xfrm>
            <a:off x="1468066" y="1705089"/>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C</a:t>
            </a:r>
            <a:endParaRPr lang="en-US" b="1" baseline="-25000" dirty="0"/>
          </a:p>
        </p:txBody>
      </p:sp>
      <p:sp>
        <p:nvSpPr>
          <p:cNvPr id="14" name="Rectangle 13">
            <a:extLst>
              <a:ext uri="{FF2B5EF4-FFF2-40B4-BE49-F238E27FC236}">
                <a16:creationId xmlns:a16="http://schemas.microsoft.com/office/drawing/2014/main" id="{6352D424-B0C6-4562-A72E-189AA3CC3B68}"/>
              </a:ext>
            </a:extLst>
          </p:cNvPr>
          <p:cNvSpPr/>
          <p:nvPr/>
        </p:nvSpPr>
        <p:spPr>
          <a:xfrm>
            <a:off x="3928091" y="1705089"/>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C</a:t>
            </a:r>
            <a:endParaRPr lang="en-US" b="1" baseline="-25000" dirty="0"/>
          </a:p>
        </p:txBody>
      </p:sp>
      <p:cxnSp>
        <p:nvCxnSpPr>
          <p:cNvPr id="15" name="Straight Arrow Connector 14">
            <a:extLst>
              <a:ext uri="{FF2B5EF4-FFF2-40B4-BE49-F238E27FC236}">
                <a16:creationId xmlns:a16="http://schemas.microsoft.com/office/drawing/2014/main" id="{0952C0BB-01DC-46D5-A088-955A18D81389}"/>
              </a:ext>
            </a:extLst>
          </p:cNvPr>
          <p:cNvCxnSpPr>
            <a:cxnSpLocks/>
            <a:stCxn id="13" idx="3"/>
            <a:endCxn id="14" idx="1"/>
          </p:cNvCxnSpPr>
          <p:nvPr/>
        </p:nvCxnSpPr>
        <p:spPr>
          <a:xfrm>
            <a:off x="2534851" y="2200389"/>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0A6A6E1-A617-4182-B44A-86B3A56E5CD6}"/>
              </a:ext>
            </a:extLst>
          </p:cNvPr>
          <p:cNvSpPr/>
          <p:nvPr/>
        </p:nvSpPr>
        <p:spPr>
          <a:xfrm>
            <a:off x="2978036" y="2114486"/>
            <a:ext cx="506870" cy="523220"/>
          </a:xfrm>
          <a:prstGeom prst="rect">
            <a:avLst/>
          </a:prstGeom>
        </p:spPr>
        <p:txBody>
          <a:bodyPr wrap="none">
            <a:spAutoFit/>
          </a:bodyPr>
          <a:lstStyle/>
          <a:p>
            <a:r>
              <a:rPr lang="en-US" sz="2800" b="1" i="1" dirty="0"/>
              <a:t>βI</a:t>
            </a:r>
            <a:endParaRPr lang="en-US" dirty="0"/>
          </a:p>
        </p:txBody>
      </p:sp>
      <p:sp>
        <p:nvSpPr>
          <p:cNvPr id="17" name="Rectangle 16">
            <a:extLst>
              <a:ext uri="{FF2B5EF4-FFF2-40B4-BE49-F238E27FC236}">
                <a16:creationId xmlns:a16="http://schemas.microsoft.com/office/drawing/2014/main" id="{178D4AF9-4646-4522-BF0A-4952A5404F20}"/>
              </a:ext>
            </a:extLst>
          </p:cNvPr>
          <p:cNvSpPr/>
          <p:nvPr/>
        </p:nvSpPr>
        <p:spPr>
          <a:xfrm>
            <a:off x="5498974" y="2075935"/>
            <a:ext cx="385042" cy="523220"/>
          </a:xfrm>
          <a:prstGeom prst="rect">
            <a:avLst/>
          </a:prstGeom>
        </p:spPr>
        <p:txBody>
          <a:bodyPr wrap="none">
            <a:spAutoFit/>
          </a:bodyPr>
          <a:lstStyle/>
          <a:p>
            <a:r>
              <a:rPr lang="el-GR" sz="2800" b="1" i="1" dirty="0"/>
              <a:t>γ</a:t>
            </a:r>
            <a:endParaRPr lang="en-US" dirty="0"/>
          </a:p>
        </p:txBody>
      </p:sp>
      <p:sp>
        <p:nvSpPr>
          <p:cNvPr id="18" name="Rectangle 17">
            <a:extLst>
              <a:ext uri="{FF2B5EF4-FFF2-40B4-BE49-F238E27FC236}">
                <a16:creationId xmlns:a16="http://schemas.microsoft.com/office/drawing/2014/main" id="{78844385-C50B-494D-8161-AD07F7AD9FDE}"/>
              </a:ext>
            </a:extLst>
          </p:cNvPr>
          <p:cNvSpPr/>
          <p:nvPr/>
        </p:nvSpPr>
        <p:spPr>
          <a:xfrm>
            <a:off x="1468066" y="38100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r>
              <a:rPr lang="en-US" sz="6000" b="1" baseline="-25000" dirty="0"/>
              <a:t>A</a:t>
            </a:r>
          </a:p>
        </p:txBody>
      </p:sp>
      <p:sp>
        <p:nvSpPr>
          <p:cNvPr id="19" name="Rectangle 18">
            <a:extLst>
              <a:ext uri="{FF2B5EF4-FFF2-40B4-BE49-F238E27FC236}">
                <a16:creationId xmlns:a16="http://schemas.microsoft.com/office/drawing/2014/main" id="{844D68FD-AF35-4408-9289-5FA79EFC96C3}"/>
              </a:ext>
            </a:extLst>
          </p:cNvPr>
          <p:cNvSpPr/>
          <p:nvPr/>
        </p:nvSpPr>
        <p:spPr>
          <a:xfrm>
            <a:off x="3928091" y="38100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r>
              <a:rPr lang="en-US" sz="6000" b="1" baseline="-25000" dirty="0"/>
              <a:t>A</a:t>
            </a:r>
          </a:p>
        </p:txBody>
      </p:sp>
      <p:cxnSp>
        <p:nvCxnSpPr>
          <p:cNvPr id="20" name="Straight Arrow Connector 19">
            <a:extLst>
              <a:ext uri="{FF2B5EF4-FFF2-40B4-BE49-F238E27FC236}">
                <a16:creationId xmlns:a16="http://schemas.microsoft.com/office/drawing/2014/main" id="{2B8432BF-3A25-4752-B197-B53A01E96D03}"/>
              </a:ext>
            </a:extLst>
          </p:cNvPr>
          <p:cNvCxnSpPr>
            <a:cxnSpLocks/>
            <a:stCxn id="18" idx="3"/>
            <a:endCxn id="19" idx="1"/>
          </p:cNvCxnSpPr>
          <p:nvPr/>
        </p:nvCxnSpPr>
        <p:spPr>
          <a:xfrm>
            <a:off x="2534851" y="43053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21751F-C7CE-42A9-9AB8-59483D39444E}"/>
              </a:ext>
            </a:extLst>
          </p:cNvPr>
          <p:cNvSpPr/>
          <p:nvPr/>
        </p:nvSpPr>
        <p:spPr>
          <a:xfrm>
            <a:off x="3013691" y="3835742"/>
            <a:ext cx="506870" cy="523220"/>
          </a:xfrm>
          <a:prstGeom prst="rect">
            <a:avLst/>
          </a:prstGeom>
        </p:spPr>
        <p:txBody>
          <a:bodyPr wrap="square">
            <a:spAutoFit/>
          </a:bodyPr>
          <a:lstStyle/>
          <a:p>
            <a:r>
              <a:rPr lang="en-US" sz="2800" b="1" i="1" dirty="0"/>
              <a:t>βI</a:t>
            </a:r>
            <a:endParaRPr lang="en-US" dirty="0"/>
          </a:p>
        </p:txBody>
      </p:sp>
      <p:sp>
        <p:nvSpPr>
          <p:cNvPr id="22" name="Rectangle 21">
            <a:extLst>
              <a:ext uri="{FF2B5EF4-FFF2-40B4-BE49-F238E27FC236}">
                <a16:creationId xmlns:a16="http://schemas.microsoft.com/office/drawing/2014/main" id="{171FDA66-5CA9-4ADF-86CF-2C5D4FFEA74F}"/>
              </a:ext>
            </a:extLst>
          </p:cNvPr>
          <p:cNvSpPr/>
          <p:nvPr/>
        </p:nvSpPr>
        <p:spPr>
          <a:xfrm>
            <a:off x="5540967" y="3768121"/>
            <a:ext cx="385042" cy="523220"/>
          </a:xfrm>
          <a:prstGeom prst="rect">
            <a:avLst/>
          </a:prstGeom>
        </p:spPr>
        <p:txBody>
          <a:bodyPr wrap="square">
            <a:spAutoFit/>
          </a:bodyPr>
          <a:lstStyle/>
          <a:p>
            <a:r>
              <a:rPr lang="el-GR" sz="2800" b="1" i="1" dirty="0"/>
              <a:t>γ</a:t>
            </a:r>
            <a:endParaRPr lang="en-US" dirty="0"/>
          </a:p>
        </p:txBody>
      </p:sp>
      <p:cxnSp>
        <p:nvCxnSpPr>
          <p:cNvPr id="23" name="Connector: Curved 22">
            <a:extLst>
              <a:ext uri="{FF2B5EF4-FFF2-40B4-BE49-F238E27FC236}">
                <a16:creationId xmlns:a16="http://schemas.microsoft.com/office/drawing/2014/main" id="{D31B55CD-4056-49C3-B848-F73F8EFE8B3B}"/>
              </a:ext>
            </a:extLst>
          </p:cNvPr>
          <p:cNvCxnSpPr>
            <a:cxnSpLocks/>
            <a:stCxn id="19" idx="0"/>
            <a:endCxn id="21" idx="0"/>
          </p:cNvCxnSpPr>
          <p:nvPr/>
        </p:nvCxnSpPr>
        <p:spPr>
          <a:xfrm rot="16200000" flipH="1" flipV="1">
            <a:off x="3851434" y="3225692"/>
            <a:ext cx="25742" cy="1194358"/>
          </a:xfrm>
          <a:prstGeom prst="curvedConnector3">
            <a:avLst>
              <a:gd name="adj1" fmla="val -888043"/>
            </a:avLst>
          </a:prstGeom>
          <a:ln w="57150">
            <a:solidFill>
              <a:schemeClr val="accent6">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7C8B8B46-CC1F-47B4-BEBC-DEBEB88C2E1C}"/>
              </a:ext>
            </a:extLst>
          </p:cNvPr>
          <p:cNvCxnSpPr>
            <a:cxnSpLocks/>
            <a:stCxn id="14" idx="2"/>
            <a:endCxn id="16" idx="2"/>
          </p:cNvCxnSpPr>
          <p:nvPr/>
        </p:nvCxnSpPr>
        <p:spPr>
          <a:xfrm rot="5400000" flipH="1">
            <a:off x="3817486" y="2051692"/>
            <a:ext cx="57983" cy="1230013"/>
          </a:xfrm>
          <a:prstGeom prst="curvedConnector3">
            <a:avLst>
              <a:gd name="adj1" fmla="val -394253"/>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3A3ADCD5-9AC7-4ACC-A33C-53B06F192C49}"/>
              </a:ext>
            </a:extLst>
          </p:cNvPr>
          <p:cNvCxnSpPr>
            <a:cxnSpLocks/>
            <a:stCxn id="19" idx="0"/>
            <a:endCxn id="16" idx="2"/>
          </p:cNvCxnSpPr>
          <p:nvPr/>
        </p:nvCxnSpPr>
        <p:spPr>
          <a:xfrm rot="16200000" flipV="1">
            <a:off x="3260331" y="2608846"/>
            <a:ext cx="1172294" cy="1230013"/>
          </a:xfrm>
          <a:prstGeom prst="curvedConnector3">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C6F22836-B3D1-4432-867B-C7B4AEEBE9C3}"/>
              </a:ext>
            </a:extLst>
          </p:cNvPr>
          <p:cNvCxnSpPr>
            <a:cxnSpLocks/>
            <a:stCxn id="14" idx="2"/>
            <a:endCxn id="21" idx="0"/>
          </p:cNvCxnSpPr>
          <p:nvPr/>
        </p:nvCxnSpPr>
        <p:spPr>
          <a:xfrm rot="5400000">
            <a:off x="3294279" y="2668536"/>
            <a:ext cx="1140053" cy="1194358"/>
          </a:xfrm>
          <a:prstGeom prst="curvedConnector3">
            <a:avLst>
              <a:gd name="adj1" fmla="val 50000"/>
            </a:avLst>
          </a:prstGeom>
          <a:ln w="76200">
            <a:solidFill>
              <a:schemeClr val="accent5">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F857C7DE-E5ED-4EE9-9737-E8901CFF73DC}"/>
              </a:ext>
            </a:extLst>
          </p:cNvPr>
          <p:cNvCxnSpPr>
            <a:cxnSpLocks/>
            <a:stCxn id="13" idx="1"/>
            <a:endCxn id="18" idx="1"/>
          </p:cNvCxnSpPr>
          <p:nvPr/>
        </p:nvCxnSpPr>
        <p:spPr>
          <a:xfrm rot="10800000" flipV="1">
            <a:off x="1468066" y="2200388"/>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2AECD7BD-5376-45E7-A69B-69F508304944}"/>
              </a:ext>
            </a:extLst>
          </p:cNvPr>
          <p:cNvCxnSpPr>
            <a:cxnSpLocks/>
            <a:stCxn id="14" idx="3"/>
            <a:endCxn id="19" idx="3"/>
          </p:cNvCxnSpPr>
          <p:nvPr/>
        </p:nvCxnSpPr>
        <p:spPr>
          <a:xfrm>
            <a:off x="4994876" y="22003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81022E0-800B-44BE-8F11-4D930CFCD40A}"/>
              </a:ext>
            </a:extLst>
          </p:cNvPr>
          <p:cNvSpPr/>
          <p:nvPr/>
        </p:nvSpPr>
        <p:spPr>
          <a:xfrm>
            <a:off x="6388115" y="1705089"/>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C</a:t>
            </a:r>
            <a:endParaRPr lang="en-US" b="1" baseline="-25000" dirty="0"/>
          </a:p>
        </p:txBody>
      </p:sp>
      <p:sp>
        <p:nvSpPr>
          <p:cNvPr id="30" name="Rectangle 29">
            <a:extLst>
              <a:ext uri="{FF2B5EF4-FFF2-40B4-BE49-F238E27FC236}">
                <a16:creationId xmlns:a16="http://schemas.microsoft.com/office/drawing/2014/main" id="{0506D7DA-8EAB-4F16-A7B7-0FAF38B14397}"/>
              </a:ext>
            </a:extLst>
          </p:cNvPr>
          <p:cNvSpPr/>
          <p:nvPr/>
        </p:nvSpPr>
        <p:spPr>
          <a:xfrm>
            <a:off x="6388115" y="38100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Z</a:t>
            </a:r>
            <a:r>
              <a:rPr lang="en-US" sz="6000" b="1" baseline="-25000" dirty="0"/>
              <a:t>A</a:t>
            </a:r>
            <a:endParaRPr lang="en-US" b="1" baseline="-25000" dirty="0"/>
          </a:p>
        </p:txBody>
      </p:sp>
      <p:cxnSp>
        <p:nvCxnSpPr>
          <p:cNvPr id="31" name="Connector: Curved 30">
            <a:extLst>
              <a:ext uri="{FF2B5EF4-FFF2-40B4-BE49-F238E27FC236}">
                <a16:creationId xmlns:a16="http://schemas.microsoft.com/office/drawing/2014/main" id="{AAA16C77-AC67-46F2-9A1C-18C460AF32FF}"/>
              </a:ext>
            </a:extLst>
          </p:cNvPr>
          <p:cNvCxnSpPr>
            <a:cxnSpLocks/>
            <a:stCxn id="29" idx="3"/>
            <a:endCxn id="30" idx="3"/>
          </p:cNvCxnSpPr>
          <p:nvPr/>
        </p:nvCxnSpPr>
        <p:spPr>
          <a:xfrm>
            <a:off x="7454900" y="2200389"/>
            <a:ext cx="12700" cy="2104911"/>
          </a:xfrm>
          <a:prstGeom prst="curvedConnector3">
            <a:avLst>
              <a:gd name="adj1" fmla="val 18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D83CFE-6A56-4BCB-9A6F-95CB28A64709}"/>
              </a:ext>
            </a:extLst>
          </p:cNvPr>
          <p:cNvCxnSpPr>
            <a:cxnSpLocks/>
            <a:stCxn id="14" idx="3"/>
            <a:endCxn id="29" idx="1"/>
          </p:cNvCxnSpPr>
          <p:nvPr/>
        </p:nvCxnSpPr>
        <p:spPr>
          <a:xfrm>
            <a:off x="4994876" y="2200389"/>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80AE0F-9D82-48FE-93EE-C01D484746BC}"/>
              </a:ext>
            </a:extLst>
          </p:cNvPr>
          <p:cNvCxnSpPr>
            <a:cxnSpLocks/>
            <a:stCxn id="19" idx="3"/>
            <a:endCxn id="30" idx="1"/>
          </p:cNvCxnSpPr>
          <p:nvPr/>
        </p:nvCxnSpPr>
        <p:spPr>
          <a:xfrm>
            <a:off x="4994876" y="43053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2ECB871-78A5-4677-A231-10BCEEB5B5A7}"/>
              </a:ext>
            </a:extLst>
          </p:cNvPr>
          <p:cNvSpPr txBox="1"/>
          <p:nvPr/>
        </p:nvSpPr>
        <p:spPr>
          <a:xfrm>
            <a:off x="101601" y="4919008"/>
            <a:ext cx="8953497" cy="1938992"/>
          </a:xfrm>
          <a:prstGeom prst="rect">
            <a:avLst/>
          </a:prstGeom>
          <a:noFill/>
        </p:spPr>
        <p:txBody>
          <a:bodyPr wrap="square" rtlCol="0">
            <a:spAutoFit/>
          </a:bodyPr>
          <a:lstStyle/>
          <a:p>
            <a:pPr marL="342900" indent="-342900">
              <a:buAutoNum type="arabicPeriod"/>
            </a:pPr>
            <a:r>
              <a:rPr lang="en-US" sz="2000" b="1" dirty="0">
                <a:latin typeface="+mj-lt"/>
              </a:rPr>
              <a:t>Everyone has an average 4 contacts per week but this month it happened to be lower (like seasonal forcing but not a predictable sine wave)</a:t>
            </a:r>
          </a:p>
          <a:p>
            <a:pPr marL="342900" indent="-342900">
              <a:buAutoNum type="arabicPeriod"/>
            </a:pPr>
            <a:r>
              <a:rPr lang="en-US" sz="2000" b="1" dirty="0">
                <a:latin typeface="+mj-lt"/>
              </a:rPr>
              <a:t>The virus is more transmissible in cold damp conditions, but some weeks will be warmer and dryer</a:t>
            </a:r>
          </a:p>
          <a:p>
            <a:pPr marL="342900" indent="-342900">
              <a:buAutoNum type="arabicPeriod"/>
            </a:pPr>
            <a:r>
              <a:rPr lang="en-US" sz="2000" b="1" dirty="0">
                <a:latin typeface="+mj-lt"/>
              </a:rPr>
              <a:t>Some people who get infected took a lot longer (or a lot less time) to recover than 1/gamma (average duration of infectiousness)</a:t>
            </a:r>
          </a:p>
        </p:txBody>
      </p:sp>
    </p:spTree>
    <p:extLst>
      <p:ext uri="{BB962C8B-B14F-4D97-AF65-F5344CB8AC3E}">
        <p14:creationId xmlns:p14="http://schemas.microsoft.com/office/powerpoint/2010/main" val="21423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5E8BBB-EE1C-4B6B-B56A-FBF57EDE59EB}"/>
              </a:ext>
            </a:extLst>
          </p:cNvPr>
          <p:cNvPicPr>
            <a:picLocks noChangeAspect="1"/>
          </p:cNvPicPr>
          <p:nvPr/>
        </p:nvPicPr>
        <p:blipFill>
          <a:blip r:embed="rId2"/>
          <a:stretch>
            <a:fillRect/>
          </a:stretch>
        </p:blipFill>
        <p:spPr>
          <a:xfrm>
            <a:off x="0" y="1802522"/>
            <a:ext cx="9144000" cy="4780840"/>
          </a:xfrm>
          <a:prstGeom prst="rect">
            <a:avLst/>
          </a:prstGeom>
        </p:spPr>
      </p:pic>
      <p:sp>
        <p:nvSpPr>
          <p:cNvPr id="7" name="Title 6">
            <a:extLst>
              <a:ext uri="{FF2B5EF4-FFF2-40B4-BE49-F238E27FC236}">
                <a16:creationId xmlns:a16="http://schemas.microsoft.com/office/drawing/2014/main" id="{48E5E01C-58B8-4CE5-95B4-92495D381461}"/>
              </a:ext>
            </a:extLst>
          </p:cNvPr>
          <p:cNvSpPr>
            <a:spLocks noGrp="1"/>
          </p:cNvSpPr>
          <p:nvPr>
            <p:ph type="title"/>
          </p:nvPr>
        </p:nvSpPr>
        <p:spPr/>
        <p:txBody>
          <a:bodyPr/>
          <a:lstStyle/>
          <a:p>
            <a:r>
              <a:rPr lang="en-US" sz="3600" b="1" dirty="0"/>
              <a:t>We will first illustrate random ODE model parameters with a simpler model: recall…</a:t>
            </a:r>
          </a:p>
        </p:txBody>
      </p:sp>
      <p:sp>
        <p:nvSpPr>
          <p:cNvPr id="8" name="Callout: Bent Line 7">
            <a:extLst>
              <a:ext uri="{FF2B5EF4-FFF2-40B4-BE49-F238E27FC236}">
                <a16:creationId xmlns:a16="http://schemas.microsoft.com/office/drawing/2014/main" id="{76FB929D-3C55-484C-93C7-5F196A978A53}"/>
              </a:ext>
            </a:extLst>
          </p:cNvPr>
          <p:cNvSpPr/>
          <p:nvPr/>
        </p:nvSpPr>
        <p:spPr>
          <a:xfrm>
            <a:off x="5410200" y="1678342"/>
            <a:ext cx="3581400" cy="3655658"/>
          </a:xfrm>
          <a:prstGeom prst="borderCallout2">
            <a:avLst>
              <a:gd name="adj1" fmla="val 18750"/>
              <a:gd name="adj2" fmla="val -8333"/>
              <a:gd name="adj3" fmla="val 18750"/>
              <a:gd name="adj4" fmla="val -16667"/>
              <a:gd name="adj5" fmla="val 99370"/>
              <a:gd name="adj6" fmla="val -9944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If we imagine that either beta or gamma fluctuate randomly over time, then lambda will fluctuate randomly over time too. What will that do to the exponential growth of our emerging epidemic?</a:t>
            </a:r>
          </a:p>
        </p:txBody>
      </p:sp>
    </p:spTree>
    <p:extLst>
      <p:ext uri="{BB962C8B-B14F-4D97-AF65-F5344CB8AC3E}">
        <p14:creationId xmlns:p14="http://schemas.microsoft.com/office/powerpoint/2010/main" val="284387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F26469-B45C-4BF6-B636-C80FFD128724}"/>
              </a:ext>
            </a:extLst>
          </p:cNvPr>
          <p:cNvSpPr/>
          <p:nvPr/>
        </p:nvSpPr>
        <p:spPr>
          <a:xfrm>
            <a:off x="457200" y="1600200"/>
            <a:ext cx="8382000" cy="5078313"/>
          </a:xfrm>
          <a:prstGeom prst="rect">
            <a:avLst/>
          </a:prstGeom>
        </p:spPr>
        <p:txBody>
          <a:bodyPr wrap="square">
            <a:spAutoFit/>
          </a:bodyPr>
          <a:lstStyle/>
          <a:p>
            <a:r>
              <a:rPr lang="en-US" dirty="0" err="1">
                <a:latin typeface="Courier New" panose="02070309020205020404" pitchFamily="49" charset="0"/>
                <a:cs typeface="Courier New" panose="02070309020205020404" pitchFamily="49" charset="0"/>
              </a:rPr>
              <a:t>r_transmission</a:t>
            </a:r>
            <a:r>
              <a:rPr lang="en-US" dirty="0">
                <a:latin typeface="Courier New" panose="02070309020205020404" pitchFamily="49" charset="0"/>
                <a:cs typeface="Courier New" panose="02070309020205020404" pitchFamily="49" charset="0"/>
              </a:rPr>
              <a:t>  &lt;- 0.03</a:t>
            </a:r>
          </a:p>
          <a:p>
            <a:r>
              <a:rPr lang="en-US" dirty="0" err="1">
                <a:latin typeface="Courier New" panose="02070309020205020404" pitchFamily="49" charset="0"/>
                <a:cs typeface="Courier New" panose="02070309020205020404" pitchFamily="49" charset="0"/>
              </a:rPr>
              <a:t>c_contacts</a:t>
            </a:r>
            <a:r>
              <a:rPr lang="en-US" dirty="0">
                <a:latin typeface="Courier New" panose="02070309020205020404" pitchFamily="49" charset="0"/>
                <a:cs typeface="Courier New" panose="02070309020205020404" pitchFamily="49" charset="0"/>
              </a:rPr>
              <a:t>      &lt;- 5</a:t>
            </a:r>
          </a:p>
          <a:p>
            <a:r>
              <a:rPr lang="en-US" dirty="0" err="1">
                <a:latin typeface="Courier New" panose="02070309020205020404" pitchFamily="49" charset="0"/>
                <a:cs typeface="Courier New" panose="02070309020205020404" pitchFamily="49" charset="0"/>
              </a:rPr>
              <a:t>c_beta</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r_transmission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c_contacts</a:t>
            </a:r>
            <a:r>
              <a:rPr lang="en-US" dirty="0">
                <a:latin typeface="Courier New" panose="02070309020205020404" pitchFamily="49" charset="0"/>
                <a:cs typeface="Courier New" panose="02070309020205020404" pitchFamily="49" charset="0"/>
              </a:rPr>
              <a:t> </a:t>
            </a:r>
          </a:p>
          <a:p>
            <a:r>
              <a:rPr lang="en-US" dirty="0" err="1">
                <a:latin typeface="Courier New" panose="02070309020205020404" pitchFamily="49" charset="0"/>
                <a:cs typeface="Courier New" panose="02070309020205020404" pitchFamily="49" charset="0"/>
              </a:rPr>
              <a:t>c_gamma</a:t>
            </a:r>
            <a:r>
              <a:rPr lang="en-US" dirty="0">
                <a:latin typeface="Courier New" panose="02070309020205020404" pitchFamily="49" charset="0"/>
                <a:cs typeface="Courier New" panose="02070309020205020404" pitchFamily="49" charset="0"/>
              </a:rPr>
              <a:t>         &lt;- 1/10</a:t>
            </a:r>
          </a:p>
          <a:p>
            <a:r>
              <a:rPr lang="en-US" dirty="0" err="1">
                <a:latin typeface="Courier New" panose="02070309020205020404" pitchFamily="49" charset="0"/>
                <a:cs typeface="Courier New" panose="02070309020205020404" pitchFamily="49" charset="0"/>
              </a:rPr>
              <a:t>c_lambda</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c_beta</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c_gamma</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c_end_time</a:t>
            </a:r>
            <a:r>
              <a:rPr lang="en-US" dirty="0">
                <a:latin typeface="Courier New" panose="02070309020205020404" pitchFamily="49" charset="0"/>
                <a:cs typeface="Courier New" panose="02070309020205020404" pitchFamily="49" charset="0"/>
              </a:rPr>
              <a:t>      &lt;- 100</a:t>
            </a:r>
          </a:p>
          <a:p>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         &lt;- seq(0, </a:t>
            </a:r>
            <a:r>
              <a:rPr lang="en-US" dirty="0" err="1">
                <a:latin typeface="Courier New" panose="02070309020205020404" pitchFamily="49" charset="0"/>
                <a:cs typeface="Courier New" panose="02070309020205020404" pitchFamily="49" charset="0"/>
              </a:rPr>
              <a:t>c_end_time</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       &lt;- rep(</a:t>
            </a:r>
            <a:r>
              <a:rPr lang="en-US" dirty="0" err="1">
                <a:latin typeface="Courier New" panose="02070309020205020404" pitchFamily="49" charset="0"/>
                <a:cs typeface="Courier New" panose="02070309020205020404" pitchFamily="49" charset="0"/>
              </a:rPr>
              <a:t>c_lambda</a:t>
            </a:r>
            <a:r>
              <a:rPr lang="en-US" dirty="0">
                <a:latin typeface="Courier New" panose="02070309020205020404" pitchFamily="49" charset="0"/>
                <a:cs typeface="Courier New" panose="02070309020205020404" pitchFamily="49" charset="0"/>
              </a:rPr>
              <a:t>, length(</a:t>
            </a:r>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c_I0            &lt;- 1</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do_emergence</a:t>
            </a:r>
            <a:r>
              <a:rPr lang="en-US" dirty="0">
                <a:latin typeface="Courier New" panose="02070309020205020404" pitchFamily="49" charset="0"/>
                <a:cs typeface="Courier New" panose="02070309020205020404" pitchFamily="49" charset="0"/>
              </a:rPr>
              <a:t> &lt;- function(I0, lambdas, times) {</a:t>
            </a:r>
          </a:p>
          <a:p>
            <a:r>
              <a:rPr lang="en-US" dirty="0">
                <a:latin typeface="Courier New" panose="02070309020205020404" pitchFamily="49" charset="0"/>
                <a:cs typeface="Courier New" panose="02070309020205020404" pitchFamily="49" charset="0"/>
              </a:rPr>
              <a:t>  It &lt;- I0 * exp(lambdas * times)</a:t>
            </a:r>
          </a:p>
          <a:p>
            <a:r>
              <a:rPr lang="en-US" dirty="0">
                <a:latin typeface="Courier New" panose="02070309020205020404" pitchFamily="49" charset="0"/>
                <a:cs typeface="Courier New" panose="02070309020205020404" pitchFamily="49" charset="0"/>
              </a:rPr>
              <a:t>  return(It)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v_It</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do_emergence</a:t>
            </a:r>
            <a:r>
              <a:rPr lang="en-US" dirty="0">
                <a:latin typeface="Courier New" panose="02070309020205020404" pitchFamily="49" charset="0"/>
                <a:cs typeface="Courier New" panose="02070309020205020404" pitchFamily="49" charset="0"/>
              </a:rPr>
              <a:t>(c_I0, </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a:t>
            </a:r>
          </a:p>
        </p:txBody>
      </p:sp>
      <p:sp>
        <p:nvSpPr>
          <p:cNvPr id="5" name="Title 4">
            <a:extLst>
              <a:ext uri="{FF2B5EF4-FFF2-40B4-BE49-F238E27FC236}">
                <a16:creationId xmlns:a16="http://schemas.microsoft.com/office/drawing/2014/main" id="{0691FF05-83A8-4724-A9E0-F016F5A9DD57}"/>
              </a:ext>
            </a:extLst>
          </p:cNvPr>
          <p:cNvSpPr>
            <a:spLocks noGrp="1"/>
          </p:cNvSpPr>
          <p:nvPr>
            <p:ph type="title"/>
          </p:nvPr>
        </p:nvSpPr>
        <p:spPr/>
        <p:txBody>
          <a:bodyPr/>
          <a:lstStyle/>
          <a:p>
            <a:r>
              <a:rPr lang="en-US" b="1" dirty="0"/>
              <a:t>Code for the deterministic exponential growth model</a:t>
            </a:r>
          </a:p>
        </p:txBody>
      </p:sp>
    </p:spTree>
    <p:extLst>
      <p:ext uri="{BB962C8B-B14F-4D97-AF65-F5344CB8AC3E}">
        <p14:creationId xmlns:p14="http://schemas.microsoft.com/office/powerpoint/2010/main" val="1195485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3FF959-7834-4E8F-9A88-B23EBE0A523C}"/>
              </a:ext>
            </a:extLst>
          </p:cNvPr>
          <p:cNvPicPr>
            <a:picLocks noChangeAspect="1"/>
          </p:cNvPicPr>
          <p:nvPr/>
        </p:nvPicPr>
        <p:blipFill>
          <a:blip r:embed="rId2"/>
          <a:stretch>
            <a:fillRect/>
          </a:stretch>
        </p:blipFill>
        <p:spPr>
          <a:xfrm>
            <a:off x="543524" y="0"/>
            <a:ext cx="8056951" cy="6858000"/>
          </a:xfrm>
          <a:prstGeom prst="rect">
            <a:avLst/>
          </a:prstGeom>
        </p:spPr>
      </p:pic>
    </p:spTree>
    <p:extLst>
      <p:ext uri="{BB962C8B-B14F-4D97-AF65-F5344CB8AC3E}">
        <p14:creationId xmlns:p14="http://schemas.microsoft.com/office/powerpoint/2010/main" val="2924825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F26469-B45C-4BF6-B636-C80FFD128724}"/>
              </a:ext>
            </a:extLst>
          </p:cNvPr>
          <p:cNvSpPr/>
          <p:nvPr/>
        </p:nvSpPr>
        <p:spPr>
          <a:xfrm>
            <a:off x="228600" y="1600200"/>
            <a:ext cx="8610600" cy="3970318"/>
          </a:xfrm>
          <a:prstGeom prst="rect">
            <a:avLst/>
          </a:prstGeom>
        </p:spPr>
        <p:txBody>
          <a:bodyPr wrap="square">
            <a:spAutoFit/>
          </a:bodyPr>
          <a:lstStyle/>
          <a:p>
            <a:r>
              <a:rPr lang="en-US" dirty="0" err="1">
                <a:latin typeface="Courier New" panose="02070309020205020404" pitchFamily="49" charset="0"/>
                <a:cs typeface="Courier New" panose="02070309020205020404" pitchFamily="49" charset="0"/>
              </a:rPr>
              <a:t>v_lambdas_noise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(length(</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))/200</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v_It_noise</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do_emergence</a:t>
            </a:r>
            <a:r>
              <a:rPr lang="en-US" dirty="0">
                <a:latin typeface="Courier New" panose="02070309020205020404" pitchFamily="49" charset="0"/>
                <a:cs typeface="Courier New" panose="02070309020205020404" pitchFamily="49" charset="0"/>
              </a:rPr>
              <a:t>(c_I0, </a:t>
            </a:r>
            <a:r>
              <a:rPr lang="en-US" dirty="0" err="1">
                <a:latin typeface="Courier New" panose="02070309020205020404" pitchFamily="49" charset="0"/>
                <a:cs typeface="Courier New" panose="02070309020205020404" pitchFamily="49" charset="0"/>
              </a:rPr>
              <a:t>v_lambdas_noise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v_lambdas_noise_l</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(length(</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))/400</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v_It_noise_l</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do_emergence</a:t>
            </a:r>
            <a:r>
              <a:rPr lang="en-US" dirty="0">
                <a:latin typeface="Courier New" panose="02070309020205020404" pitchFamily="49" charset="0"/>
                <a:cs typeface="Courier New" panose="02070309020205020404" pitchFamily="49" charset="0"/>
              </a:rPr>
              <a:t>(c_I0, </a:t>
            </a:r>
            <a:r>
              <a:rPr lang="en-US" dirty="0" err="1">
                <a:latin typeface="Courier New" panose="02070309020205020404" pitchFamily="49" charset="0"/>
                <a:cs typeface="Courier New" panose="02070309020205020404" pitchFamily="49" charset="0"/>
              </a:rPr>
              <a:t>v_lambdas_noise_l</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v_lambdas_noise_m</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rnorm</a:t>
            </a:r>
            <a:r>
              <a:rPr lang="en-US" dirty="0">
                <a:latin typeface="Courier New" panose="02070309020205020404" pitchFamily="49" charset="0"/>
                <a:cs typeface="Courier New" panose="02070309020205020404" pitchFamily="49" charset="0"/>
              </a:rPr>
              <a:t>(length(</a:t>
            </a:r>
            <a:r>
              <a:rPr lang="en-US" dirty="0" err="1">
                <a:latin typeface="Courier New" panose="02070309020205020404" pitchFamily="49" charset="0"/>
                <a:cs typeface="Courier New" panose="02070309020205020404" pitchFamily="49" charset="0"/>
              </a:rPr>
              <a:t>v_lambdas</a:t>
            </a:r>
            <a:r>
              <a:rPr lang="en-US" dirty="0">
                <a:latin typeface="Courier New" panose="02070309020205020404" pitchFamily="49" charset="0"/>
                <a:cs typeface="Courier New" panose="02070309020205020404" pitchFamily="49" charset="0"/>
              </a:rPr>
              <a:t>))/100</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v_It_noise_m</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do_emergence</a:t>
            </a:r>
            <a:r>
              <a:rPr lang="en-US" dirty="0">
                <a:latin typeface="Courier New" panose="02070309020205020404" pitchFamily="49" charset="0"/>
                <a:cs typeface="Courier New" panose="02070309020205020404" pitchFamily="49" charset="0"/>
              </a:rPr>
              <a:t>(c_I0, </a:t>
            </a:r>
            <a:r>
              <a:rPr lang="en-US" dirty="0" err="1">
                <a:latin typeface="Courier New" panose="02070309020205020404" pitchFamily="49" charset="0"/>
                <a:cs typeface="Courier New" panose="02070309020205020404" pitchFamily="49" charset="0"/>
              </a:rPr>
              <a:t>v_lambdas_noise_m</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v_times</a:t>
            </a:r>
            <a:r>
              <a:rPr lang="en-US" dirty="0">
                <a:latin typeface="Courier New" panose="02070309020205020404" pitchFamily="49" charset="0"/>
                <a:cs typeface="Courier New" panose="02070309020205020404" pitchFamily="49" charset="0"/>
              </a:rPr>
              <a:t>)</a:t>
            </a:r>
          </a:p>
        </p:txBody>
      </p:sp>
      <p:sp>
        <p:nvSpPr>
          <p:cNvPr id="5" name="Title 4">
            <a:extLst>
              <a:ext uri="{FF2B5EF4-FFF2-40B4-BE49-F238E27FC236}">
                <a16:creationId xmlns:a16="http://schemas.microsoft.com/office/drawing/2014/main" id="{0691FF05-83A8-4724-A9E0-F016F5A9DD57}"/>
              </a:ext>
            </a:extLst>
          </p:cNvPr>
          <p:cNvSpPr>
            <a:spLocks noGrp="1"/>
          </p:cNvSpPr>
          <p:nvPr>
            <p:ph type="title"/>
          </p:nvPr>
        </p:nvSpPr>
        <p:spPr/>
        <p:txBody>
          <a:bodyPr/>
          <a:lstStyle/>
          <a:p>
            <a:r>
              <a:rPr lang="en-US" b="1" dirty="0"/>
              <a:t>Code for the deterministic exponential growth model</a:t>
            </a:r>
          </a:p>
        </p:txBody>
      </p:sp>
    </p:spTree>
    <p:extLst>
      <p:ext uri="{BB962C8B-B14F-4D97-AF65-F5344CB8AC3E}">
        <p14:creationId xmlns:p14="http://schemas.microsoft.com/office/powerpoint/2010/main" val="21010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D998B6-64CD-4A80-9A2E-035B3360C13E}"/>
              </a:ext>
            </a:extLst>
          </p:cNvPr>
          <p:cNvSpPr>
            <a:spLocks noGrp="1"/>
          </p:cNvSpPr>
          <p:nvPr>
            <p:ph type="title"/>
          </p:nvPr>
        </p:nvSpPr>
        <p:spPr/>
        <p:txBody>
          <a:bodyPr/>
          <a:lstStyle/>
          <a:p>
            <a:r>
              <a:rPr lang="en-US" dirty="0"/>
              <a:t>“THE REAL WORLD CONTAINS RANDOMNESS”</a:t>
            </a:r>
          </a:p>
        </p:txBody>
      </p:sp>
      <p:sp>
        <p:nvSpPr>
          <p:cNvPr id="6" name="Text Placeholder 5">
            <a:extLst>
              <a:ext uri="{FF2B5EF4-FFF2-40B4-BE49-F238E27FC236}">
                <a16:creationId xmlns:a16="http://schemas.microsoft.com/office/drawing/2014/main" id="{AE87A102-AE56-449F-B81E-5F6E1AF9BF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78336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4EDBE1-8345-4BD2-879C-CDFCA7961182}"/>
              </a:ext>
            </a:extLst>
          </p:cNvPr>
          <p:cNvPicPr>
            <a:picLocks noChangeAspect="1"/>
          </p:cNvPicPr>
          <p:nvPr/>
        </p:nvPicPr>
        <p:blipFill>
          <a:blip r:embed="rId2"/>
          <a:stretch>
            <a:fillRect/>
          </a:stretch>
        </p:blipFill>
        <p:spPr>
          <a:xfrm>
            <a:off x="543524" y="0"/>
            <a:ext cx="8056951" cy="6858000"/>
          </a:xfrm>
          <a:prstGeom prst="rect">
            <a:avLst/>
          </a:prstGeom>
        </p:spPr>
      </p:pic>
    </p:spTree>
    <p:extLst>
      <p:ext uri="{BB962C8B-B14F-4D97-AF65-F5344CB8AC3E}">
        <p14:creationId xmlns:p14="http://schemas.microsoft.com/office/powerpoint/2010/main" val="12505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B12FB-1EF0-43EA-9F73-C64CF981B2FA}"/>
              </a:ext>
            </a:extLst>
          </p:cNvPr>
          <p:cNvPicPr>
            <a:picLocks noChangeAspect="1"/>
          </p:cNvPicPr>
          <p:nvPr/>
        </p:nvPicPr>
        <p:blipFill>
          <a:blip r:embed="rId2"/>
          <a:stretch>
            <a:fillRect/>
          </a:stretch>
        </p:blipFill>
        <p:spPr>
          <a:xfrm>
            <a:off x="543524" y="0"/>
            <a:ext cx="8056951" cy="6858000"/>
          </a:xfrm>
          <a:prstGeom prst="rect">
            <a:avLst/>
          </a:prstGeom>
        </p:spPr>
      </p:pic>
      <p:sp>
        <p:nvSpPr>
          <p:cNvPr id="4" name="TextBox 3">
            <a:extLst>
              <a:ext uri="{FF2B5EF4-FFF2-40B4-BE49-F238E27FC236}">
                <a16:creationId xmlns:a16="http://schemas.microsoft.com/office/drawing/2014/main" id="{DAF0A82F-A972-4AA7-94AD-8B81FF6D0B63}"/>
              </a:ext>
            </a:extLst>
          </p:cNvPr>
          <p:cNvSpPr txBox="1"/>
          <p:nvPr/>
        </p:nvSpPr>
        <p:spPr>
          <a:xfrm>
            <a:off x="1524000" y="457200"/>
            <a:ext cx="4729595" cy="34163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en-US" sz="2400" b="1" dirty="0"/>
              <a:t>What do you notice about the stochastic model output?</a:t>
            </a:r>
          </a:p>
          <a:p>
            <a:pPr marL="342900" indent="-342900">
              <a:buFont typeface="Arial" panose="020B0604020202020204" pitchFamily="34" charset="0"/>
              <a:buChar char="•"/>
            </a:pPr>
            <a:r>
              <a:rPr lang="en-US" sz="2400" b="1" dirty="0"/>
              <a:t>The deterministic simulation had 150 cases at day 100, how do the more noise (blue) and less noise (green) compare?</a:t>
            </a:r>
          </a:p>
          <a:p>
            <a:pPr marL="342900" indent="-342900">
              <a:buFont typeface="Arial" panose="020B0604020202020204" pitchFamily="34" charset="0"/>
              <a:buChar char="•"/>
            </a:pPr>
            <a:r>
              <a:rPr lang="en-US" sz="2400" b="1" dirty="0"/>
              <a:t>How about earlier in the series?</a:t>
            </a:r>
          </a:p>
          <a:p>
            <a:pPr marL="342900" indent="-342900">
              <a:buFont typeface="Arial" panose="020B0604020202020204" pitchFamily="34" charset="0"/>
              <a:buChar char="•"/>
            </a:pPr>
            <a:r>
              <a:rPr lang="en-US" sz="2400" b="1" dirty="0"/>
              <a:t>What would happen if we ran the simulation again?</a:t>
            </a:r>
          </a:p>
        </p:txBody>
      </p:sp>
    </p:spTree>
    <p:extLst>
      <p:ext uri="{BB962C8B-B14F-4D97-AF65-F5344CB8AC3E}">
        <p14:creationId xmlns:p14="http://schemas.microsoft.com/office/powerpoint/2010/main" val="2747094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C1EF72-41FD-4D57-8809-7DB5EEBB24B1}"/>
              </a:ext>
            </a:extLst>
          </p:cNvPr>
          <p:cNvPicPr>
            <a:picLocks noChangeAspect="1"/>
          </p:cNvPicPr>
          <p:nvPr/>
        </p:nvPicPr>
        <p:blipFill>
          <a:blip r:embed="rId2"/>
          <a:stretch>
            <a:fillRect/>
          </a:stretch>
        </p:blipFill>
        <p:spPr>
          <a:xfrm>
            <a:off x="543524" y="0"/>
            <a:ext cx="8056951" cy="6858000"/>
          </a:xfrm>
          <a:prstGeom prst="rect">
            <a:avLst/>
          </a:prstGeom>
        </p:spPr>
      </p:pic>
      <p:sp>
        <p:nvSpPr>
          <p:cNvPr id="4" name="TextBox 3">
            <a:extLst>
              <a:ext uri="{FF2B5EF4-FFF2-40B4-BE49-F238E27FC236}">
                <a16:creationId xmlns:a16="http://schemas.microsoft.com/office/drawing/2014/main" id="{04BF06B4-A1EA-4819-8E54-938E054D41C7}"/>
              </a:ext>
            </a:extLst>
          </p:cNvPr>
          <p:cNvSpPr txBox="1"/>
          <p:nvPr/>
        </p:nvSpPr>
        <p:spPr>
          <a:xfrm>
            <a:off x="1524000" y="457200"/>
            <a:ext cx="56388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Arial" panose="020B0604020202020204" pitchFamily="34" charset="0"/>
              <a:buChar char="•"/>
            </a:pPr>
            <a:r>
              <a:rPr lang="en-US" sz="2400" b="1" dirty="0"/>
              <a:t>If I extend the time scale out to 200 days, we start to see some interesting patterns. What do you see in terms how the of the amount of noise causes big outbreaks (green=little; blue=a lot; purple=medium), </a:t>
            </a:r>
          </a:p>
        </p:txBody>
      </p:sp>
    </p:spTree>
    <p:extLst>
      <p:ext uri="{BB962C8B-B14F-4D97-AF65-F5344CB8AC3E}">
        <p14:creationId xmlns:p14="http://schemas.microsoft.com/office/powerpoint/2010/main" val="3469793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C779C-6CD7-4EEE-8EE6-6A0D62D66713}"/>
              </a:ext>
            </a:extLst>
          </p:cNvPr>
          <p:cNvPicPr>
            <a:picLocks noChangeAspect="1"/>
          </p:cNvPicPr>
          <p:nvPr/>
        </p:nvPicPr>
        <p:blipFill rotWithShape="1">
          <a:blip r:embed="rId2"/>
          <a:srcRect l="10246" r="5503"/>
          <a:stretch/>
        </p:blipFill>
        <p:spPr>
          <a:xfrm>
            <a:off x="0" y="-11220"/>
            <a:ext cx="5638800" cy="6858000"/>
          </a:xfrm>
          <a:prstGeom prst="rect">
            <a:avLst/>
          </a:prstGeom>
        </p:spPr>
      </p:pic>
      <p:sp>
        <p:nvSpPr>
          <p:cNvPr id="6" name="TextBox 5">
            <a:extLst>
              <a:ext uri="{FF2B5EF4-FFF2-40B4-BE49-F238E27FC236}">
                <a16:creationId xmlns:a16="http://schemas.microsoft.com/office/drawing/2014/main" id="{9ABA8D81-CD9E-4B1D-9F35-02EDB46539F6}"/>
              </a:ext>
            </a:extLst>
          </p:cNvPr>
          <p:cNvSpPr txBox="1"/>
          <p:nvPr/>
        </p:nvSpPr>
        <p:spPr>
          <a:xfrm>
            <a:off x="5486400" y="304800"/>
            <a:ext cx="3581400" cy="3447098"/>
          </a:xfrm>
          <a:prstGeom prst="rect">
            <a:avLst/>
          </a:prstGeom>
          <a:noFill/>
        </p:spPr>
        <p:txBody>
          <a:bodyPr wrap="square" rtlCol="0">
            <a:spAutoFit/>
          </a:bodyPr>
          <a:lstStyle/>
          <a:p>
            <a:r>
              <a:rPr lang="en-US" sz="2000" b="1" dirty="0">
                <a:latin typeface="+mj-lt"/>
              </a:rPr>
              <a:t>Figure 6.2 (SIR model)</a:t>
            </a:r>
          </a:p>
          <a:p>
            <a:pPr marL="342900" indent="-342900">
              <a:buFont typeface="Arial" panose="020B0604020202020204" pitchFamily="34" charset="0"/>
              <a:buChar char="•"/>
            </a:pPr>
            <a:r>
              <a:rPr lang="en-US" sz="2000" b="1" dirty="0">
                <a:latin typeface="+mj-lt"/>
              </a:rPr>
              <a:t>Left panels show fluctuations in # of infected individuals.</a:t>
            </a:r>
          </a:p>
          <a:p>
            <a:pPr marL="800100" lvl="1" indent="-342900">
              <a:buFont typeface="Arial" panose="020B0604020202020204" pitchFamily="34" charset="0"/>
              <a:buChar char="•"/>
            </a:pPr>
            <a:r>
              <a:rPr lang="en-US" sz="2000" b="1" dirty="0">
                <a:latin typeface="+mj-lt"/>
              </a:rPr>
              <a:t>Upper has little random noise in Beta</a:t>
            </a:r>
          </a:p>
          <a:p>
            <a:pPr marL="800100" lvl="1" indent="-342900">
              <a:buFont typeface="Arial" panose="020B0604020202020204" pitchFamily="34" charset="0"/>
              <a:buChar char="•"/>
            </a:pPr>
            <a:r>
              <a:rPr lang="en-US" sz="2000" b="1" dirty="0">
                <a:latin typeface="+mj-lt"/>
              </a:rPr>
              <a:t>Middle medium noise</a:t>
            </a:r>
          </a:p>
          <a:p>
            <a:pPr marL="800100" lvl="1" indent="-342900">
              <a:buFont typeface="Arial" panose="020B0604020202020204" pitchFamily="34" charset="0"/>
              <a:buChar char="•"/>
            </a:pPr>
            <a:r>
              <a:rPr lang="en-US" sz="2000" b="1" dirty="0">
                <a:latin typeface="+mj-lt"/>
              </a:rPr>
              <a:t>Lower has a lot of noise</a:t>
            </a:r>
          </a:p>
          <a:p>
            <a:pPr marL="342900" indent="-342900">
              <a:buFont typeface="Arial" panose="020B0604020202020204" pitchFamily="34" charset="0"/>
              <a:buChar char="•"/>
            </a:pPr>
            <a:r>
              <a:rPr lang="en-US" sz="2000" b="1" dirty="0">
                <a:latin typeface="+mj-lt"/>
              </a:rPr>
              <a:t>What do you notice about the differences?</a:t>
            </a:r>
          </a:p>
          <a:p>
            <a:endParaRPr lang="en-US" dirty="0">
              <a:latin typeface="+mj-lt"/>
            </a:endParaRPr>
          </a:p>
        </p:txBody>
      </p:sp>
    </p:spTree>
    <p:extLst>
      <p:ext uri="{BB962C8B-B14F-4D97-AF65-F5344CB8AC3E}">
        <p14:creationId xmlns:p14="http://schemas.microsoft.com/office/powerpoint/2010/main" val="2093041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EC779C-6CD7-4EEE-8EE6-6A0D62D66713}"/>
              </a:ext>
            </a:extLst>
          </p:cNvPr>
          <p:cNvPicPr>
            <a:picLocks noChangeAspect="1"/>
          </p:cNvPicPr>
          <p:nvPr/>
        </p:nvPicPr>
        <p:blipFill rotWithShape="1">
          <a:blip r:embed="rId2"/>
          <a:srcRect l="10246" r="5503"/>
          <a:stretch/>
        </p:blipFill>
        <p:spPr>
          <a:xfrm>
            <a:off x="0" y="-11220"/>
            <a:ext cx="5638800" cy="6858000"/>
          </a:xfrm>
          <a:prstGeom prst="rect">
            <a:avLst/>
          </a:prstGeom>
        </p:spPr>
      </p:pic>
      <p:sp>
        <p:nvSpPr>
          <p:cNvPr id="6" name="TextBox 5">
            <a:extLst>
              <a:ext uri="{FF2B5EF4-FFF2-40B4-BE49-F238E27FC236}">
                <a16:creationId xmlns:a16="http://schemas.microsoft.com/office/drawing/2014/main" id="{9ABA8D81-CD9E-4B1D-9F35-02EDB46539F6}"/>
              </a:ext>
            </a:extLst>
          </p:cNvPr>
          <p:cNvSpPr txBox="1"/>
          <p:nvPr/>
        </p:nvSpPr>
        <p:spPr>
          <a:xfrm>
            <a:off x="5486400" y="304800"/>
            <a:ext cx="3581400" cy="4678204"/>
          </a:xfrm>
          <a:prstGeom prst="rect">
            <a:avLst/>
          </a:prstGeom>
          <a:noFill/>
        </p:spPr>
        <p:txBody>
          <a:bodyPr wrap="square" rtlCol="0">
            <a:spAutoFit/>
          </a:bodyPr>
          <a:lstStyle/>
          <a:p>
            <a:r>
              <a:rPr lang="en-US" sz="2000" b="1" dirty="0">
                <a:latin typeface="+mj-lt"/>
              </a:rPr>
              <a:t>Figure 6.2 (SIR model)</a:t>
            </a:r>
          </a:p>
          <a:p>
            <a:pPr marL="342900" indent="-342900">
              <a:buFont typeface="Arial" panose="020B0604020202020204" pitchFamily="34" charset="0"/>
              <a:buChar char="•"/>
            </a:pPr>
            <a:r>
              <a:rPr lang="en-US" sz="2000" b="1" dirty="0">
                <a:latin typeface="+mj-lt"/>
              </a:rPr>
              <a:t>Right panels show measures of variance. </a:t>
            </a:r>
          </a:p>
          <a:p>
            <a:pPr marL="342900" indent="-342900">
              <a:buFont typeface="Arial" panose="020B0604020202020204" pitchFamily="34" charset="0"/>
              <a:buChar char="•"/>
            </a:pPr>
            <a:r>
              <a:rPr lang="en-US" sz="2000" b="1" dirty="0">
                <a:latin typeface="+mj-lt"/>
              </a:rPr>
              <a:t>Focus on the lowest panel</a:t>
            </a:r>
          </a:p>
          <a:p>
            <a:pPr marL="342900" indent="-342900">
              <a:buFont typeface="Arial" panose="020B0604020202020204" pitchFamily="34" charset="0"/>
              <a:buChar char="•"/>
            </a:pPr>
            <a:r>
              <a:rPr lang="en-US" sz="2000" b="1" dirty="0">
                <a:latin typeface="+mj-lt"/>
              </a:rPr>
              <a:t>When there is more noise (the right of the x-axis), there are more </a:t>
            </a:r>
            <a:r>
              <a:rPr lang="en-US" sz="2000" b="1" dirty="0" err="1">
                <a:latin typeface="+mj-lt"/>
              </a:rPr>
              <a:t>susceptibles</a:t>
            </a:r>
            <a:r>
              <a:rPr lang="en-US" sz="2000" b="1" dirty="0">
                <a:latin typeface="+mj-lt"/>
              </a:rPr>
              <a:t> on average</a:t>
            </a:r>
          </a:p>
          <a:p>
            <a:pPr marL="342900" indent="-342900">
              <a:buFont typeface="Arial" panose="020B0604020202020204" pitchFamily="34" charset="0"/>
              <a:buChar char="•"/>
            </a:pPr>
            <a:r>
              <a:rPr lang="en-US" sz="2000" b="1" dirty="0">
                <a:latin typeface="+mj-lt"/>
              </a:rPr>
              <a:t>The middle panel shows that the covariance between infectious and </a:t>
            </a:r>
            <a:r>
              <a:rPr lang="en-US" sz="2000" b="1" dirty="0" err="1">
                <a:latin typeface="+mj-lt"/>
              </a:rPr>
              <a:t>susceptibles</a:t>
            </a:r>
            <a:r>
              <a:rPr lang="en-US" sz="2000" b="1" dirty="0">
                <a:latin typeface="+mj-lt"/>
              </a:rPr>
              <a:t> becomes more strongly negative with more noise</a:t>
            </a:r>
          </a:p>
          <a:p>
            <a:pPr marL="342900" indent="-342900">
              <a:buFont typeface="Arial" panose="020B0604020202020204" pitchFamily="34" charset="0"/>
              <a:buChar char="•"/>
            </a:pPr>
            <a:r>
              <a:rPr lang="en-US" sz="2000" b="1" dirty="0">
                <a:latin typeface="+mj-lt"/>
              </a:rPr>
              <a:t>What is going on?</a:t>
            </a:r>
          </a:p>
          <a:p>
            <a:endParaRPr lang="en-US" dirty="0">
              <a:latin typeface="+mj-lt"/>
            </a:endParaRPr>
          </a:p>
        </p:txBody>
      </p:sp>
    </p:spTree>
    <p:extLst>
      <p:ext uri="{BB962C8B-B14F-4D97-AF65-F5344CB8AC3E}">
        <p14:creationId xmlns:p14="http://schemas.microsoft.com/office/powerpoint/2010/main" val="3632882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What drives the high amplitude epidemics?</a:t>
            </a:r>
            <a:r>
              <a:rPr lang="en-US" b="1" dirty="0"/>
              <a:t> </a:t>
            </a:r>
          </a:p>
        </p:txBody>
      </p:sp>
      <p:sp>
        <p:nvSpPr>
          <p:cNvPr id="4" name="Rectangle 3">
            <a:extLst>
              <a:ext uri="{FF2B5EF4-FFF2-40B4-BE49-F238E27FC236}">
                <a16:creationId xmlns:a16="http://schemas.microsoft.com/office/drawing/2014/main" id="{C6045155-2F85-4D53-82BD-009DC28FE9AE}"/>
              </a:ext>
            </a:extLst>
          </p:cNvPr>
          <p:cNvSpPr/>
          <p:nvPr/>
        </p:nvSpPr>
        <p:spPr>
          <a:xfrm>
            <a:off x="1709366" y="1371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4169391" y="13716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2776151" y="18669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3219336" y="1780997"/>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5740274" y="1742446"/>
            <a:ext cx="385042" cy="523220"/>
          </a:xfrm>
          <a:prstGeom prst="rect">
            <a:avLst/>
          </a:prstGeom>
        </p:spPr>
        <p:txBody>
          <a:bodyPr wrap="none">
            <a:spAutoFit/>
          </a:bodyPr>
          <a:lstStyle/>
          <a:p>
            <a:r>
              <a:rPr lang="el-GR" sz="2800" b="1" i="1" dirty="0"/>
              <a:t>γ</a:t>
            </a:r>
            <a:endParaRPr lang="en-US" dirty="0"/>
          </a:p>
        </p:txBody>
      </p:sp>
      <p:sp>
        <p:nvSpPr>
          <p:cNvPr id="20" name="Rectangle 19">
            <a:extLst>
              <a:ext uri="{FF2B5EF4-FFF2-40B4-BE49-F238E27FC236}">
                <a16:creationId xmlns:a16="http://schemas.microsoft.com/office/drawing/2014/main" id="{955347A1-004B-489F-9ECC-07398C6A5154}"/>
              </a:ext>
            </a:extLst>
          </p:cNvPr>
          <p:cNvSpPr/>
          <p:nvPr/>
        </p:nvSpPr>
        <p:spPr>
          <a:xfrm>
            <a:off x="6629415" y="13716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baseline="-25000" dirty="0"/>
          </a:p>
        </p:txBody>
      </p: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5236176" y="18669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AABB1E0-74B2-434B-AF1F-14A86967F1DB}"/>
              </a:ext>
            </a:extLst>
          </p:cNvPr>
          <p:cNvCxnSpPr>
            <a:stCxn id="4" idx="2"/>
            <a:endCxn id="4" idx="1"/>
          </p:cNvCxnSpPr>
          <p:nvPr/>
        </p:nvCxnSpPr>
        <p:spPr>
          <a:xfrm rot="5400000" flipH="1">
            <a:off x="1728413" y="1847854"/>
            <a:ext cx="495300" cy="533393"/>
          </a:xfrm>
          <a:prstGeom prst="bentConnector4">
            <a:avLst>
              <a:gd name="adj1" fmla="val -46154"/>
              <a:gd name="adj2" fmla="val 14285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E47FD95-FBBF-4D81-B091-FAE961C25A37}"/>
              </a:ext>
            </a:extLst>
          </p:cNvPr>
          <p:cNvCxnSpPr>
            <a:cxnSpLocks/>
            <a:stCxn id="5" idx="2"/>
            <a:endCxn id="4" idx="1"/>
          </p:cNvCxnSpPr>
          <p:nvPr/>
        </p:nvCxnSpPr>
        <p:spPr>
          <a:xfrm rot="5400000" flipH="1">
            <a:off x="2958425" y="617841"/>
            <a:ext cx="495300" cy="2993418"/>
          </a:xfrm>
          <a:prstGeom prst="bentConnector4">
            <a:avLst>
              <a:gd name="adj1" fmla="val -46154"/>
              <a:gd name="adj2" fmla="val 10763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F526995-AFD3-459C-9BBD-975EB35F7329}"/>
              </a:ext>
            </a:extLst>
          </p:cNvPr>
          <p:cNvCxnSpPr>
            <a:cxnSpLocks/>
            <a:stCxn id="20" idx="2"/>
            <a:endCxn id="4" idx="1"/>
          </p:cNvCxnSpPr>
          <p:nvPr/>
        </p:nvCxnSpPr>
        <p:spPr>
          <a:xfrm rot="5400000" flipH="1">
            <a:off x="4188437" y="-612171"/>
            <a:ext cx="495300" cy="5453442"/>
          </a:xfrm>
          <a:prstGeom prst="bentConnector4">
            <a:avLst>
              <a:gd name="adj1" fmla="val -46154"/>
              <a:gd name="adj2" fmla="val 1041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D1114E2-2DA0-4A9D-905F-A1D6B68B816F}"/>
              </a:ext>
            </a:extLst>
          </p:cNvPr>
          <p:cNvSpPr txBox="1"/>
          <p:nvPr/>
        </p:nvSpPr>
        <p:spPr>
          <a:xfrm>
            <a:off x="4169391" y="2518583"/>
            <a:ext cx="2895599" cy="584775"/>
          </a:xfrm>
          <a:prstGeom prst="rect">
            <a:avLst/>
          </a:prstGeom>
          <a:noFill/>
        </p:spPr>
        <p:txBody>
          <a:bodyPr wrap="square" rtlCol="0">
            <a:spAutoFit/>
          </a:bodyPr>
          <a:lstStyle/>
          <a:p>
            <a:r>
              <a:rPr lang="en-US" sz="3200" b="1" i="1" dirty="0">
                <a:latin typeface="+mj-lt"/>
              </a:rPr>
              <a:t>b=</a:t>
            </a:r>
            <a:r>
              <a:rPr lang="el-GR" sz="3200" b="1" i="1" dirty="0">
                <a:latin typeface="+mj-lt"/>
              </a:rPr>
              <a:t>μ</a:t>
            </a:r>
            <a:endParaRPr lang="en-US" sz="3200" b="1" i="1" dirty="0">
              <a:latin typeface="+mj-lt"/>
            </a:endParaRPr>
          </a:p>
        </p:txBody>
      </p:sp>
      <p:sp>
        <p:nvSpPr>
          <p:cNvPr id="36" name="TextBox 35">
            <a:extLst>
              <a:ext uri="{FF2B5EF4-FFF2-40B4-BE49-F238E27FC236}">
                <a16:creationId xmlns:a16="http://schemas.microsoft.com/office/drawing/2014/main" id="{F8B2FB3D-194A-4114-BBD7-5FE5A053A6EC}"/>
              </a:ext>
            </a:extLst>
          </p:cNvPr>
          <p:cNvSpPr txBox="1"/>
          <p:nvPr/>
        </p:nvSpPr>
        <p:spPr>
          <a:xfrm>
            <a:off x="381000" y="3581400"/>
            <a:ext cx="8458201" cy="3046988"/>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When β randomly fluctuates below its mean, then</a:t>
            </a:r>
          </a:p>
          <a:p>
            <a:pPr marL="342900" indent="-342900">
              <a:buFont typeface="Arial" panose="020B0604020202020204" pitchFamily="34" charset="0"/>
              <a:buChar char="•"/>
            </a:pPr>
            <a:r>
              <a:rPr lang="en-US" sz="2400" b="1" dirty="0"/>
              <a:t>the number of </a:t>
            </a:r>
            <a:r>
              <a:rPr lang="en-US" sz="2400" b="1" dirty="0" err="1"/>
              <a:t>Susceptibles</a:t>
            </a:r>
            <a:r>
              <a:rPr lang="en-US" sz="2400" b="1" dirty="0"/>
              <a:t> increases, and </a:t>
            </a:r>
          </a:p>
          <a:p>
            <a:pPr marL="342900" indent="-342900">
              <a:buFont typeface="Arial" panose="020B0604020202020204" pitchFamily="34" charset="0"/>
              <a:buChar char="•"/>
            </a:pPr>
            <a:r>
              <a:rPr lang="en-US" sz="2400" b="1" dirty="0"/>
              <a:t>the number of Infectious falls, but</a:t>
            </a:r>
          </a:p>
          <a:p>
            <a:pPr marL="342900" indent="-342900">
              <a:buFont typeface="Arial" panose="020B0604020202020204" pitchFamily="34" charset="0"/>
              <a:buChar char="•"/>
            </a:pPr>
            <a:r>
              <a:rPr lang="en-US" sz="2400" b="1" dirty="0"/>
              <a:t>With more </a:t>
            </a:r>
            <a:r>
              <a:rPr lang="en-US" sz="2400" b="1" dirty="0" err="1"/>
              <a:t>Susceptibles</a:t>
            </a:r>
            <a:r>
              <a:rPr lang="en-US" sz="2400" b="1" dirty="0"/>
              <a:t> and </a:t>
            </a:r>
          </a:p>
          <a:p>
            <a:pPr marL="342900" indent="-342900">
              <a:buFont typeface="Arial" panose="020B0604020202020204" pitchFamily="34" charset="0"/>
              <a:buChar char="•"/>
            </a:pPr>
            <a:r>
              <a:rPr lang="en-US" sz="2400" b="1" dirty="0"/>
              <a:t>with the potential for β to randomly fluctuate above its mean,</a:t>
            </a:r>
          </a:p>
          <a:p>
            <a:pPr marL="342900" indent="-342900">
              <a:buFont typeface="Arial" panose="020B0604020202020204" pitchFamily="34" charset="0"/>
              <a:buChar char="•"/>
            </a:pPr>
            <a:r>
              <a:rPr lang="en-US" sz="2400" b="1" dirty="0"/>
              <a:t>we can get a large and rapid epidemic rise which</a:t>
            </a:r>
          </a:p>
          <a:p>
            <a:pPr marL="342900" indent="-342900">
              <a:buFont typeface="Arial" panose="020B0604020202020204" pitchFamily="34" charset="0"/>
              <a:buChar char="•"/>
            </a:pPr>
            <a:r>
              <a:rPr lang="en-US" sz="2400" b="1" dirty="0"/>
              <a:t>depletes the </a:t>
            </a:r>
            <a:r>
              <a:rPr lang="en-US" sz="2400" b="1" dirty="0" err="1"/>
              <a:t>Susceptibles</a:t>
            </a:r>
            <a:r>
              <a:rPr lang="en-US" sz="2400" b="1" dirty="0"/>
              <a:t> leading to a lower trough…</a:t>
            </a:r>
            <a:endParaRPr lang="en-US" sz="2400" dirty="0"/>
          </a:p>
        </p:txBody>
      </p:sp>
    </p:spTree>
    <p:extLst>
      <p:ext uri="{BB962C8B-B14F-4D97-AF65-F5344CB8AC3E}">
        <p14:creationId xmlns:p14="http://schemas.microsoft.com/office/powerpoint/2010/main" val="175266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Equilibria and Stability</a:t>
            </a:r>
          </a:p>
        </p:txBody>
      </p:sp>
      <p:cxnSp>
        <p:nvCxnSpPr>
          <p:cNvPr id="6" name="Straight Connector 5">
            <a:extLst>
              <a:ext uri="{FF2B5EF4-FFF2-40B4-BE49-F238E27FC236}">
                <a16:creationId xmlns:a16="http://schemas.microsoft.com/office/drawing/2014/main" id="{76089465-D562-46C9-9CB7-F1C26D71BFE2}"/>
              </a:ext>
            </a:extLst>
          </p:cNvPr>
          <p:cNvCxnSpPr>
            <a:cxnSpLocks/>
          </p:cNvCxnSpPr>
          <p:nvPr/>
        </p:nvCxnSpPr>
        <p:spPr>
          <a:xfrm flipH="1">
            <a:off x="1504470" y="1657668"/>
            <a:ext cx="964" cy="3577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2B76F1-068E-42B8-8C12-ABC1A0A5C737}"/>
              </a:ext>
            </a:extLst>
          </p:cNvPr>
          <p:cNvCxnSpPr>
            <a:cxnSpLocks/>
          </p:cNvCxnSpPr>
          <p:nvPr/>
        </p:nvCxnSpPr>
        <p:spPr>
          <a:xfrm flipH="1">
            <a:off x="1511541" y="5235208"/>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A4EC20-EF95-436E-BEB1-B235DF8A1603}"/>
              </a:ext>
            </a:extLst>
          </p:cNvPr>
          <p:cNvSpPr txBox="1"/>
          <p:nvPr/>
        </p:nvSpPr>
        <p:spPr>
          <a:xfrm rot="16200000">
            <a:off x="-747260" y="3547273"/>
            <a:ext cx="1731756" cy="461665"/>
          </a:xfrm>
          <a:prstGeom prst="rect">
            <a:avLst/>
          </a:prstGeom>
          <a:noFill/>
        </p:spPr>
        <p:txBody>
          <a:bodyPr wrap="none" rtlCol="0">
            <a:spAutoFit/>
          </a:bodyPr>
          <a:lstStyle/>
          <a:p>
            <a:r>
              <a:rPr lang="en-US" sz="2400" b="1" dirty="0">
                <a:latin typeface="+mn-lt"/>
              </a:rPr>
              <a:t>I Prevalence</a:t>
            </a:r>
          </a:p>
        </p:txBody>
      </p:sp>
      <p:sp>
        <p:nvSpPr>
          <p:cNvPr id="9" name="TextBox 8">
            <a:extLst>
              <a:ext uri="{FF2B5EF4-FFF2-40B4-BE49-F238E27FC236}">
                <a16:creationId xmlns:a16="http://schemas.microsoft.com/office/drawing/2014/main" id="{B8580D8C-A333-4B23-96AA-F7DA444B5396}"/>
              </a:ext>
            </a:extLst>
          </p:cNvPr>
          <p:cNvSpPr txBox="1"/>
          <p:nvPr/>
        </p:nvSpPr>
        <p:spPr>
          <a:xfrm>
            <a:off x="2664963" y="6248400"/>
            <a:ext cx="1795876" cy="461665"/>
          </a:xfrm>
          <a:prstGeom prst="rect">
            <a:avLst/>
          </a:prstGeom>
          <a:noFill/>
        </p:spPr>
        <p:txBody>
          <a:bodyPr wrap="none" rtlCol="0">
            <a:spAutoFit/>
          </a:bodyPr>
          <a:lstStyle/>
          <a:p>
            <a:r>
              <a:rPr lang="en-US" sz="2400" b="1" dirty="0">
                <a:latin typeface="+mn-lt"/>
              </a:rPr>
              <a:t>S Prevalence</a:t>
            </a:r>
          </a:p>
        </p:txBody>
      </p:sp>
      <p:cxnSp>
        <p:nvCxnSpPr>
          <p:cNvPr id="14" name="Straight Connector 13">
            <a:extLst>
              <a:ext uri="{FF2B5EF4-FFF2-40B4-BE49-F238E27FC236}">
                <a16:creationId xmlns:a16="http://schemas.microsoft.com/office/drawing/2014/main" id="{6E60B09A-804D-4956-9754-E5BF7E5A993B}"/>
              </a:ext>
            </a:extLst>
          </p:cNvPr>
          <p:cNvCxnSpPr>
            <a:cxnSpLocks/>
          </p:cNvCxnSpPr>
          <p:nvPr/>
        </p:nvCxnSpPr>
        <p:spPr>
          <a:xfrm flipV="1">
            <a:off x="2874145" y="1657668"/>
            <a:ext cx="0" cy="3577540"/>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6D2CF81-EE65-4304-992E-25A258CCFAEA}"/>
                  </a:ext>
                </a:extLst>
              </p:cNvPr>
              <p:cNvSpPr/>
              <p:nvPr/>
            </p:nvSpPr>
            <p:spPr>
              <a:xfrm>
                <a:off x="2061592" y="5311894"/>
                <a:ext cx="1206741" cy="84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den>
                      </m:f>
                    </m:oMath>
                  </m:oMathPara>
                </a14:m>
                <a:endParaRPr lang="en-US" sz="2400" dirty="0"/>
              </a:p>
            </p:txBody>
          </p:sp>
        </mc:Choice>
        <mc:Fallback xmlns="">
          <p:sp>
            <p:nvSpPr>
              <p:cNvPr id="16" name="Rectangle 15">
                <a:extLst>
                  <a:ext uri="{FF2B5EF4-FFF2-40B4-BE49-F238E27FC236}">
                    <a16:creationId xmlns:a16="http://schemas.microsoft.com/office/drawing/2014/main" id="{C6D2CF81-EE65-4304-992E-25A258CCFAEA}"/>
                  </a:ext>
                </a:extLst>
              </p:cNvPr>
              <p:cNvSpPr>
                <a:spLocks noRot="1" noChangeAspect="1" noMove="1" noResize="1" noEditPoints="1" noAdjustHandles="1" noChangeArrowheads="1" noChangeShapeType="1" noTextEdit="1"/>
              </p:cNvSpPr>
              <p:nvPr/>
            </p:nvSpPr>
            <p:spPr>
              <a:xfrm>
                <a:off x="2061592" y="5311894"/>
                <a:ext cx="1206741" cy="848374"/>
              </a:xfrm>
              <a:prstGeom prst="rect">
                <a:avLst/>
              </a:prstGeom>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597796-7688-4373-86AD-149C6F6E2ED3}"/>
              </a:ext>
            </a:extLst>
          </p:cNvPr>
          <p:cNvSpPr/>
          <p:nvPr/>
        </p:nvSpPr>
        <p:spPr>
          <a:xfrm>
            <a:off x="5435841" y="5126626"/>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0D364-DD46-471F-AAB5-C5376BE28AA2}"/>
              </a:ext>
            </a:extLst>
          </p:cNvPr>
          <p:cNvSpPr/>
          <p:nvPr/>
        </p:nvSpPr>
        <p:spPr>
          <a:xfrm>
            <a:off x="2759845" y="2678436"/>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208675-10AE-4BF4-A551-1BF87167500A}"/>
              </a:ext>
            </a:extLst>
          </p:cNvPr>
          <p:cNvSpPr txBox="1"/>
          <p:nvPr/>
        </p:nvSpPr>
        <p:spPr>
          <a:xfrm>
            <a:off x="5550141" y="4788674"/>
            <a:ext cx="1383712"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(1, 0, 0)</a:t>
            </a:r>
          </a:p>
        </p:txBody>
      </p:sp>
      <p:cxnSp>
        <p:nvCxnSpPr>
          <p:cNvPr id="22" name="Straight Arrow Connector 21">
            <a:extLst>
              <a:ext uri="{FF2B5EF4-FFF2-40B4-BE49-F238E27FC236}">
                <a16:creationId xmlns:a16="http://schemas.microsoft.com/office/drawing/2014/main" id="{D5D449F3-D94C-4ADB-821F-C671F571F2FC}"/>
              </a:ext>
            </a:extLst>
          </p:cNvPr>
          <p:cNvCxnSpPr>
            <a:stCxn id="4" idx="1"/>
          </p:cNvCxnSpPr>
          <p:nvPr/>
        </p:nvCxnSpPr>
        <p:spPr>
          <a:xfrm flipH="1" flipV="1">
            <a:off x="5029200" y="5126626"/>
            <a:ext cx="440119" cy="3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639D10-3225-478B-85CB-22047B63C13C}"/>
              </a:ext>
            </a:extLst>
          </p:cNvPr>
          <p:cNvCxnSpPr>
            <a:cxnSpLocks/>
          </p:cNvCxnSpPr>
          <p:nvPr/>
        </p:nvCxnSpPr>
        <p:spPr>
          <a:xfrm flipH="1" flipV="1">
            <a:off x="4572000" y="5018045"/>
            <a:ext cx="455272" cy="10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FB0B1C-31FE-4FB2-A50D-02701632E855}"/>
              </a:ext>
            </a:extLst>
          </p:cNvPr>
          <p:cNvCxnSpPr>
            <a:cxnSpLocks/>
          </p:cNvCxnSpPr>
          <p:nvPr/>
        </p:nvCxnSpPr>
        <p:spPr>
          <a:xfrm flipH="1" flipV="1">
            <a:off x="3984507" y="4788674"/>
            <a:ext cx="602038" cy="23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20F5B5-1E28-494F-AB84-F7F3EBDE242B}"/>
              </a:ext>
            </a:extLst>
          </p:cNvPr>
          <p:cNvCxnSpPr>
            <a:cxnSpLocks/>
          </p:cNvCxnSpPr>
          <p:nvPr/>
        </p:nvCxnSpPr>
        <p:spPr>
          <a:xfrm flipH="1" flipV="1">
            <a:off x="3318235" y="4436615"/>
            <a:ext cx="666273" cy="35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FB4636-D857-4A4C-8E1D-F10A3BF2CB17}"/>
              </a:ext>
            </a:extLst>
          </p:cNvPr>
          <p:cNvCxnSpPr>
            <a:cxnSpLocks/>
          </p:cNvCxnSpPr>
          <p:nvPr/>
        </p:nvCxnSpPr>
        <p:spPr>
          <a:xfrm flipH="1" flipV="1">
            <a:off x="2438400" y="3342133"/>
            <a:ext cx="879836" cy="10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DF00FC-66D3-4DE5-A6EA-462EED22FF68}"/>
              </a:ext>
            </a:extLst>
          </p:cNvPr>
          <p:cNvCxnSpPr>
            <a:cxnSpLocks/>
          </p:cNvCxnSpPr>
          <p:nvPr/>
        </p:nvCxnSpPr>
        <p:spPr>
          <a:xfrm flipH="1" flipV="1">
            <a:off x="2247997" y="2514600"/>
            <a:ext cx="182059" cy="82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F141E1-A5D8-4BC0-9FE6-C9FEEED0DCDE}"/>
              </a:ext>
            </a:extLst>
          </p:cNvPr>
          <p:cNvCxnSpPr>
            <a:cxnSpLocks/>
          </p:cNvCxnSpPr>
          <p:nvPr/>
        </p:nvCxnSpPr>
        <p:spPr>
          <a:xfrm flipV="1">
            <a:off x="2263332" y="2154067"/>
            <a:ext cx="166723" cy="34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C3AB04C-9672-43C6-975F-0C03CA61A66A}"/>
              </a:ext>
            </a:extLst>
          </p:cNvPr>
          <p:cNvCxnSpPr>
            <a:cxnSpLocks/>
          </p:cNvCxnSpPr>
          <p:nvPr/>
        </p:nvCxnSpPr>
        <p:spPr>
          <a:xfrm flipV="1">
            <a:off x="2438400" y="1915819"/>
            <a:ext cx="507160" cy="26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E04405B-A921-4A3B-9675-99E44FCF9BE0}"/>
              </a:ext>
            </a:extLst>
          </p:cNvPr>
          <p:cNvCxnSpPr>
            <a:cxnSpLocks/>
          </p:cNvCxnSpPr>
          <p:nvPr/>
        </p:nvCxnSpPr>
        <p:spPr>
          <a:xfrm>
            <a:off x="2890431" y="1931851"/>
            <a:ext cx="369467" cy="284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CDF641E-3671-452E-9331-738188978AE4}"/>
              </a:ext>
            </a:extLst>
          </p:cNvPr>
          <p:cNvCxnSpPr>
            <a:cxnSpLocks/>
          </p:cNvCxnSpPr>
          <p:nvPr/>
        </p:nvCxnSpPr>
        <p:spPr>
          <a:xfrm>
            <a:off x="3259898" y="2216232"/>
            <a:ext cx="81539" cy="38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F5C4D3-B851-4AD3-A4B5-EE9FD4CBD5C4}"/>
              </a:ext>
            </a:extLst>
          </p:cNvPr>
          <p:cNvCxnSpPr>
            <a:cxnSpLocks/>
            <a:endCxn id="15" idx="6"/>
          </p:cNvCxnSpPr>
          <p:nvPr/>
        </p:nvCxnSpPr>
        <p:spPr>
          <a:xfrm flipH="1">
            <a:off x="2988445" y="2607197"/>
            <a:ext cx="312222" cy="17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10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Equilibria and Stability</a:t>
            </a:r>
          </a:p>
        </p:txBody>
      </p:sp>
      <p:cxnSp>
        <p:nvCxnSpPr>
          <p:cNvPr id="6" name="Straight Connector 5">
            <a:extLst>
              <a:ext uri="{FF2B5EF4-FFF2-40B4-BE49-F238E27FC236}">
                <a16:creationId xmlns:a16="http://schemas.microsoft.com/office/drawing/2014/main" id="{76089465-D562-46C9-9CB7-F1C26D71BFE2}"/>
              </a:ext>
            </a:extLst>
          </p:cNvPr>
          <p:cNvCxnSpPr>
            <a:cxnSpLocks/>
          </p:cNvCxnSpPr>
          <p:nvPr/>
        </p:nvCxnSpPr>
        <p:spPr>
          <a:xfrm flipH="1">
            <a:off x="1504470" y="1657668"/>
            <a:ext cx="964" cy="3577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2B76F1-068E-42B8-8C12-ABC1A0A5C737}"/>
              </a:ext>
            </a:extLst>
          </p:cNvPr>
          <p:cNvCxnSpPr>
            <a:cxnSpLocks/>
          </p:cNvCxnSpPr>
          <p:nvPr/>
        </p:nvCxnSpPr>
        <p:spPr>
          <a:xfrm flipH="1">
            <a:off x="1511541" y="5235208"/>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A4EC20-EF95-436E-BEB1-B235DF8A1603}"/>
              </a:ext>
            </a:extLst>
          </p:cNvPr>
          <p:cNvSpPr txBox="1"/>
          <p:nvPr/>
        </p:nvSpPr>
        <p:spPr>
          <a:xfrm rot="16200000">
            <a:off x="-747260" y="3547273"/>
            <a:ext cx="1731756" cy="461665"/>
          </a:xfrm>
          <a:prstGeom prst="rect">
            <a:avLst/>
          </a:prstGeom>
          <a:noFill/>
        </p:spPr>
        <p:txBody>
          <a:bodyPr wrap="none" rtlCol="0">
            <a:spAutoFit/>
          </a:bodyPr>
          <a:lstStyle/>
          <a:p>
            <a:r>
              <a:rPr lang="en-US" sz="2400" b="1" dirty="0">
                <a:latin typeface="+mn-lt"/>
              </a:rPr>
              <a:t>I Prevalence</a:t>
            </a:r>
          </a:p>
        </p:txBody>
      </p:sp>
      <p:sp>
        <p:nvSpPr>
          <p:cNvPr id="9" name="TextBox 8">
            <a:extLst>
              <a:ext uri="{FF2B5EF4-FFF2-40B4-BE49-F238E27FC236}">
                <a16:creationId xmlns:a16="http://schemas.microsoft.com/office/drawing/2014/main" id="{B8580D8C-A333-4B23-96AA-F7DA444B5396}"/>
              </a:ext>
            </a:extLst>
          </p:cNvPr>
          <p:cNvSpPr txBox="1"/>
          <p:nvPr/>
        </p:nvSpPr>
        <p:spPr>
          <a:xfrm>
            <a:off x="2664963" y="6248400"/>
            <a:ext cx="1795876" cy="461665"/>
          </a:xfrm>
          <a:prstGeom prst="rect">
            <a:avLst/>
          </a:prstGeom>
          <a:noFill/>
        </p:spPr>
        <p:txBody>
          <a:bodyPr wrap="none" rtlCol="0">
            <a:spAutoFit/>
          </a:bodyPr>
          <a:lstStyle/>
          <a:p>
            <a:r>
              <a:rPr lang="en-US" sz="2400" b="1" dirty="0">
                <a:latin typeface="+mn-lt"/>
              </a:rPr>
              <a:t>S Prevalence</a:t>
            </a:r>
          </a:p>
        </p:txBody>
      </p:sp>
      <p:cxnSp>
        <p:nvCxnSpPr>
          <p:cNvPr id="14" name="Straight Connector 13">
            <a:extLst>
              <a:ext uri="{FF2B5EF4-FFF2-40B4-BE49-F238E27FC236}">
                <a16:creationId xmlns:a16="http://schemas.microsoft.com/office/drawing/2014/main" id="{6E60B09A-804D-4956-9754-E5BF7E5A993B}"/>
              </a:ext>
            </a:extLst>
          </p:cNvPr>
          <p:cNvCxnSpPr>
            <a:cxnSpLocks/>
          </p:cNvCxnSpPr>
          <p:nvPr/>
        </p:nvCxnSpPr>
        <p:spPr>
          <a:xfrm flipV="1">
            <a:off x="2874145" y="1657668"/>
            <a:ext cx="0" cy="3577540"/>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6D2CF81-EE65-4304-992E-25A258CCFAEA}"/>
                  </a:ext>
                </a:extLst>
              </p:cNvPr>
              <p:cNvSpPr/>
              <p:nvPr/>
            </p:nvSpPr>
            <p:spPr>
              <a:xfrm>
                <a:off x="2061592" y="5311894"/>
                <a:ext cx="1206741" cy="84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den>
                      </m:f>
                    </m:oMath>
                  </m:oMathPara>
                </a14:m>
                <a:endParaRPr lang="en-US" sz="2400" dirty="0"/>
              </a:p>
            </p:txBody>
          </p:sp>
        </mc:Choice>
        <mc:Fallback xmlns="">
          <p:sp>
            <p:nvSpPr>
              <p:cNvPr id="16" name="Rectangle 15">
                <a:extLst>
                  <a:ext uri="{FF2B5EF4-FFF2-40B4-BE49-F238E27FC236}">
                    <a16:creationId xmlns:a16="http://schemas.microsoft.com/office/drawing/2014/main" id="{C6D2CF81-EE65-4304-992E-25A258CCFAEA}"/>
                  </a:ext>
                </a:extLst>
              </p:cNvPr>
              <p:cNvSpPr>
                <a:spLocks noRot="1" noChangeAspect="1" noMove="1" noResize="1" noEditPoints="1" noAdjustHandles="1" noChangeArrowheads="1" noChangeShapeType="1" noTextEdit="1"/>
              </p:cNvSpPr>
              <p:nvPr/>
            </p:nvSpPr>
            <p:spPr>
              <a:xfrm>
                <a:off x="2061592" y="5311894"/>
                <a:ext cx="1206741" cy="848374"/>
              </a:xfrm>
              <a:prstGeom prst="rect">
                <a:avLst/>
              </a:prstGeom>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597796-7688-4373-86AD-149C6F6E2ED3}"/>
              </a:ext>
            </a:extLst>
          </p:cNvPr>
          <p:cNvSpPr/>
          <p:nvPr/>
        </p:nvSpPr>
        <p:spPr>
          <a:xfrm>
            <a:off x="5435841" y="5126626"/>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0D364-DD46-471F-AAB5-C5376BE28AA2}"/>
              </a:ext>
            </a:extLst>
          </p:cNvPr>
          <p:cNvSpPr/>
          <p:nvPr/>
        </p:nvSpPr>
        <p:spPr>
          <a:xfrm>
            <a:off x="2759845" y="2678436"/>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208675-10AE-4BF4-A551-1BF87167500A}"/>
              </a:ext>
            </a:extLst>
          </p:cNvPr>
          <p:cNvSpPr txBox="1"/>
          <p:nvPr/>
        </p:nvSpPr>
        <p:spPr>
          <a:xfrm>
            <a:off x="5550141" y="4788674"/>
            <a:ext cx="1383712"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(1, 0, 0)</a:t>
            </a:r>
          </a:p>
        </p:txBody>
      </p:sp>
      <p:cxnSp>
        <p:nvCxnSpPr>
          <p:cNvPr id="22" name="Straight Arrow Connector 21">
            <a:extLst>
              <a:ext uri="{FF2B5EF4-FFF2-40B4-BE49-F238E27FC236}">
                <a16:creationId xmlns:a16="http://schemas.microsoft.com/office/drawing/2014/main" id="{D5D449F3-D94C-4ADB-821F-C671F571F2FC}"/>
              </a:ext>
            </a:extLst>
          </p:cNvPr>
          <p:cNvCxnSpPr>
            <a:stCxn id="4" idx="1"/>
          </p:cNvCxnSpPr>
          <p:nvPr/>
        </p:nvCxnSpPr>
        <p:spPr>
          <a:xfrm flipH="1" flipV="1">
            <a:off x="5029200" y="5126626"/>
            <a:ext cx="440119" cy="3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639D10-3225-478B-85CB-22047B63C13C}"/>
              </a:ext>
            </a:extLst>
          </p:cNvPr>
          <p:cNvCxnSpPr>
            <a:cxnSpLocks/>
          </p:cNvCxnSpPr>
          <p:nvPr/>
        </p:nvCxnSpPr>
        <p:spPr>
          <a:xfrm flipH="1" flipV="1">
            <a:off x="4572000" y="5018045"/>
            <a:ext cx="455272" cy="10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FB0B1C-31FE-4FB2-A50D-02701632E855}"/>
              </a:ext>
            </a:extLst>
          </p:cNvPr>
          <p:cNvCxnSpPr>
            <a:cxnSpLocks/>
          </p:cNvCxnSpPr>
          <p:nvPr/>
        </p:nvCxnSpPr>
        <p:spPr>
          <a:xfrm flipH="1" flipV="1">
            <a:off x="3984507" y="4788674"/>
            <a:ext cx="602038" cy="23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20F5B5-1E28-494F-AB84-F7F3EBDE242B}"/>
              </a:ext>
            </a:extLst>
          </p:cNvPr>
          <p:cNvCxnSpPr>
            <a:cxnSpLocks/>
          </p:cNvCxnSpPr>
          <p:nvPr/>
        </p:nvCxnSpPr>
        <p:spPr>
          <a:xfrm flipH="1" flipV="1">
            <a:off x="3318235" y="4436615"/>
            <a:ext cx="666273" cy="35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FB4636-D857-4A4C-8E1D-F10A3BF2CB17}"/>
              </a:ext>
            </a:extLst>
          </p:cNvPr>
          <p:cNvCxnSpPr>
            <a:cxnSpLocks/>
          </p:cNvCxnSpPr>
          <p:nvPr/>
        </p:nvCxnSpPr>
        <p:spPr>
          <a:xfrm flipH="1" flipV="1">
            <a:off x="2438400" y="3342133"/>
            <a:ext cx="879836" cy="10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DF00FC-66D3-4DE5-A6EA-462EED22FF68}"/>
              </a:ext>
            </a:extLst>
          </p:cNvPr>
          <p:cNvCxnSpPr>
            <a:cxnSpLocks/>
          </p:cNvCxnSpPr>
          <p:nvPr/>
        </p:nvCxnSpPr>
        <p:spPr>
          <a:xfrm flipH="1" flipV="1">
            <a:off x="2247997" y="2514600"/>
            <a:ext cx="182059" cy="82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F141E1-A5D8-4BC0-9FE6-C9FEEED0DCDE}"/>
              </a:ext>
            </a:extLst>
          </p:cNvPr>
          <p:cNvCxnSpPr>
            <a:cxnSpLocks/>
          </p:cNvCxnSpPr>
          <p:nvPr/>
        </p:nvCxnSpPr>
        <p:spPr>
          <a:xfrm flipV="1">
            <a:off x="2263332" y="2154067"/>
            <a:ext cx="166723" cy="34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C3AB04C-9672-43C6-975F-0C03CA61A66A}"/>
              </a:ext>
            </a:extLst>
          </p:cNvPr>
          <p:cNvCxnSpPr>
            <a:cxnSpLocks/>
          </p:cNvCxnSpPr>
          <p:nvPr/>
        </p:nvCxnSpPr>
        <p:spPr>
          <a:xfrm flipV="1">
            <a:off x="2438400" y="1915819"/>
            <a:ext cx="507160" cy="26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E04405B-A921-4A3B-9675-99E44FCF9BE0}"/>
              </a:ext>
            </a:extLst>
          </p:cNvPr>
          <p:cNvCxnSpPr>
            <a:cxnSpLocks/>
          </p:cNvCxnSpPr>
          <p:nvPr/>
        </p:nvCxnSpPr>
        <p:spPr>
          <a:xfrm>
            <a:off x="2890431" y="1931851"/>
            <a:ext cx="369467" cy="284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CDF641E-3671-452E-9331-738188978AE4}"/>
              </a:ext>
            </a:extLst>
          </p:cNvPr>
          <p:cNvCxnSpPr>
            <a:cxnSpLocks/>
          </p:cNvCxnSpPr>
          <p:nvPr/>
        </p:nvCxnSpPr>
        <p:spPr>
          <a:xfrm>
            <a:off x="3259898" y="2216232"/>
            <a:ext cx="81539" cy="38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F5C4D3-B851-4AD3-A4B5-EE9FD4CBD5C4}"/>
              </a:ext>
            </a:extLst>
          </p:cNvPr>
          <p:cNvCxnSpPr>
            <a:cxnSpLocks/>
            <a:endCxn id="15" idx="6"/>
          </p:cNvCxnSpPr>
          <p:nvPr/>
        </p:nvCxnSpPr>
        <p:spPr>
          <a:xfrm flipH="1">
            <a:off x="2988445" y="2607197"/>
            <a:ext cx="312222" cy="17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360F0C2-27B3-411B-AD48-F0D1D29C02F1}"/>
              </a:ext>
            </a:extLst>
          </p:cNvPr>
          <p:cNvCxnSpPr>
            <a:cxnSpLocks/>
          </p:cNvCxnSpPr>
          <p:nvPr/>
        </p:nvCxnSpPr>
        <p:spPr>
          <a:xfrm flipH="1" flipV="1">
            <a:off x="2802731" y="3613782"/>
            <a:ext cx="71414" cy="2724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7A7B30-0DB6-41A0-9BED-970956A7E3C2}"/>
              </a:ext>
            </a:extLst>
          </p:cNvPr>
          <p:cNvCxnSpPr>
            <a:cxnSpLocks/>
          </p:cNvCxnSpPr>
          <p:nvPr/>
        </p:nvCxnSpPr>
        <p:spPr>
          <a:xfrm flipH="1" flipV="1">
            <a:off x="2691981" y="3277881"/>
            <a:ext cx="110750" cy="36729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E315F4B-3330-4B76-BF85-85C92420E6FE}"/>
              </a:ext>
            </a:extLst>
          </p:cNvPr>
          <p:cNvCxnSpPr>
            <a:cxnSpLocks/>
          </p:cNvCxnSpPr>
          <p:nvPr/>
        </p:nvCxnSpPr>
        <p:spPr>
          <a:xfrm flipH="1" flipV="1">
            <a:off x="2209800" y="2154066"/>
            <a:ext cx="482180" cy="11360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D91EF3-C67B-4C60-82A1-F27445CB8E3E}"/>
              </a:ext>
            </a:extLst>
          </p:cNvPr>
          <p:cNvCxnSpPr>
            <a:cxnSpLocks/>
          </p:cNvCxnSpPr>
          <p:nvPr/>
        </p:nvCxnSpPr>
        <p:spPr>
          <a:xfrm flipV="1">
            <a:off x="2209800" y="1931851"/>
            <a:ext cx="897991" cy="22221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D0D6374-9BC6-45E8-9F90-9B70E8E735C0}"/>
              </a:ext>
            </a:extLst>
          </p:cNvPr>
          <p:cNvCxnSpPr>
            <a:cxnSpLocks/>
          </p:cNvCxnSpPr>
          <p:nvPr/>
        </p:nvCxnSpPr>
        <p:spPr>
          <a:xfrm>
            <a:off x="3086516" y="1930483"/>
            <a:ext cx="619482" cy="36514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72D533C-2C71-43F5-AC50-66B5F53FD7AE}"/>
              </a:ext>
            </a:extLst>
          </p:cNvPr>
          <p:cNvCxnSpPr>
            <a:cxnSpLocks/>
          </p:cNvCxnSpPr>
          <p:nvPr/>
        </p:nvCxnSpPr>
        <p:spPr>
          <a:xfrm flipH="1">
            <a:off x="3612890" y="2305563"/>
            <a:ext cx="73530" cy="48145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76E8B18-4B40-4ED2-AA96-32ABA93B88AE}"/>
              </a:ext>
            </a:extLst>
          </p:cNvPr>
          <p:cNvCxnSpPr>
            <a:cxnSpLocks/>
          </p:cNvCxnSpPr>
          <p:nvPr/>
        </p:nvCxnSpPr>
        <p:spPr>
          <a:xfrm flipH="1">
            <a:off x="3206753" y="2787018"/>
            <a:ext cx="402132" cy="30720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0516D5-13F1-4AB9-8E1C-8B0CBA4D4319}"/>
              </a:ext>
            </a:extLst>
          </p:cNvPr>
          <p:cNvSpPr txBox="1"/>
          <p:nvPr/>
        </p:nvSpPr>
        <p:spPr>
          <a:xfrm>
            <a:off x="4680840" y="1408757"/>
            <a:ext cx="4189160" cy="341632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mj-lt"/>
              </a:rPr>
              <a:t>Random fluctuations knock the system off of its damped equilibrium trajectory so that it fluctuates more widely for longer</a:t>
            </a:r>
          </a:p>
          <a:p>
            <a:pPr marL="342900" indent="-342900">
              <a:buFont typeface="Arial" panose="020B0604020202020204" pitchFamily="34" charset="0"/>
              <a:buChar char="•"/>
            </a:pPr>
            <a:r>
              <a:rPr lang="en-US" sz="2400" b="1" dirty="0">
                <a:latin typeface="+mj-lt"/>
              </a:rPr>
              <a:t>If the fluctuations are large and frequent enough it may never settle into its equilibrium</a:t>
            </a:r>
          </a:p>
        </p:txBody>
      </p:sp>
    </p:spTree>
    <p:extLst>
      <p:ext uri="{BB962C8B-B14F-4D97-AF65-F5344CB8AC3E}">
        <p14:creationId xmlns:p14="http://schemas.microsoft.com/office/powerpoint/2010/main" val="279154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504A-68B4-4775-8881-66344466EE0F}"/>
              </a:ext>
            </a:extLst>
          </p:cNvPr>
          <p:cNvSpPr>
            <a:spLocks noGrp="1"/>
          </p:cNvSpPr>
          <p:nvPr>
            <p:ph type="title"/>
          </p:nvPr>
        </p:nvSpPr>
        <p:spPr/>
        <p:txBody>
          <a:bodyPr/>
          <a:lstStyle/>
          <a:p>
            <a:r>
              <a:rPr lang="en-US" sz="3600" b="1" dirty="0"/>
              <a:t>Scaled noise (relative to population size)</a:t>
            </a:r>
          </a:p>
        </p:txBody>
      </p:sp>
      <p:pic>
        <p:nvPicPr>
          <p:cNvPr id="4" name="Picture 3">
            <a:extLst>
              <a:ext uri="{FF2B5EF4-FFF2-40B4-BE49-F238E27FC236}">
                <a16:creationId xmlns:a16="http://schemas.microsoft.com/office/drawing/2014/main" id="{3A6AECF6-5829-424E-A546-2C6976B83FB3}"/>
              </a:ext>
            </a:extLst>
          </p:cNvPr>
          <p:cNvPicPr>
            <a:picLocks noChangeAspect="1"/>
          </p:cNvPicPr>
          <p:nvPr/>
        </p:nvPicPr>
        <p:blipFill>
          <a:blip r:embed="rId2"/>
          <a:stretch>
            <a:fillRect/>
          </a:stretch>
        </p:blipFill>
        <p:spPr>
          <a:xfrm>
            <a:off x="228600" y="1600200"/>
            <a:ext cx="5576887" cy="4467547"/>
          </a:xfrm>
          <a:prstGeom prst="rect">
            <a:avLst/>
          </a:prstGeom>
        </p:spPr>
      </p:pic>
      <p:sp>
        <p:nvSpPr>
          <p:cNvPr id="5" name="TextBox 4">
            <a:extLst>
              <a:ext uri="{FF2B5EF4-FFF2-40B4-BE49-F238E27FC236}">
                <a16:creationId xmlns:a16="http://schemas.microsoft.com/office/drawing/2014/main" id="{34DA46A8-2ADC-4566-B3D4-5F101F94FEF3}"/>
              </a:ext>
            </a:extLst>
          </p:cNvPr>
          <p:cNvSpPr txBox="1"/>
          <p:nvPr/>
        </p:nvSpPr>
        <p:spPr>
          <a:xfrm>
            <a:off x="5715000" y="1828800"/>
            <a:ext cx="3200400" cy="3785652"/>
          </a:xfrm>
          <a:prstGeom prst="rect">
            <a:avLst/>
          </a:prstGeom>
          <a:noFill/>
        </p:spPr>
        <p:txBody>
          <a:bodyPr wrap="square" rtlCol="0">
            <a:spAutoFit/>
          </a:bodyPr>
          <a:lstStyle/>
          <a:p>
            <a:r>
              <a:rPr lang="en-US" sz="2400" b="1" dirty="0">
                <a:latin typeface="+mj-lt"/>
              </a:rPr>
              <a:t>When noise is scaled relative to the population size, then small population sizes take longer and have more trouble getting into their stable endemic equilibrium</a:t>
            </a:r>
          </a:p>
          <a:p>
            <a:r>
              <a:rPr lang="en-US" sz="2400" b="1" dirty="0">
                <a:latin typeface="+mj-lt"/>
              </a:rPr>
              <a:t>… Let’s talk more about this</a:t>
            </a:r>
          </a:p>
        </p:txBody>
      </p:sp>
    </p:spTree>
    <p:extLst>
      <p:ext uri="{BB962C8B-B14F-4D97-AF65-F5344CB8AC3E}">
        <p14:creationId xmlns:p14="http://schemas.microsoft.com/office/powerpoint/2010/main" val="309247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8B23-92E1-40AC-8837-828B086D5AB7}"/>
              </a:ext>
            </a:extLst>
          </p:cNvPr>
          <p:cNvSpPr>
            <a:spLocks noGrp="1"/>
          </p:cNvSpPr>
          <p:nvPr>
            <p:ph type="title"/>
          </p:nvPr>
        </p:nvSpPr>
        <p:spPr/>
        <p:txBody>
          <a:bodyPr/>
          <a:lstStyle/>
          <a:p>
            <a:r>
              <a:rPr lang="en-US" sz="3200" b="1" dirty="0"/>
              <a:t>Up until now: </a:t>
            </a:r>
            <a:br>
              <a:rPr lang="en-US" sz="3200" b="1" dirty="0"/>
            </a:br>
            <a:r>
              <a:rPr lang="en-US" sz="3200" b="1" dirty="0"/>
              <a:t>Random fluctuations in parameters FOR continuous quantity, continuous time </a:t>
            </a:r>
            <a:r>
              <a:rPr lang="en-US" sz="3200" b="1" dirty="0" err="1"/>
              <a:t>modelS</a:t>
            </a:r>
            <a:endParaRPr lang="en-US" sz="3200" b="1" dirty="0"/>
          </a:p>
        </p:txBody>
      </p:sp>
      <p:sp>
        <p:nvSpPr>
          <p:cNvPr id="4" name="Text Placeholder 3">
            <a:extLst>
              <a:ext uri="{FF2B5EF4-FFF2-40B4-BE49-F238E27FC236}">
                <a16:creationId xmlns:a16="http://schemas.microsoft.com/office/drawing/2014/main" id="{681BCB67-ADDB-4C16-98EC-ABC9CA8AE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6617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8D215C-EF5D-4136-A349-E655125EE68A}"/>
              </a:ext>
            </a:extLst>
          </p:cNvPr>
          <p:cNvPicPr>
            <a:picLocks noChangeAspect="1"/>
          </p:cNvPicPr>
          <p:nvPr/>
        </p:nvPicPr>
        <p:blipFill>
          <a:blip r:embed="rId2"/>
          <a:stretch>
            <a:fillRect/>
          </a:stretch>
        </p:blipFill>
        <p:spPr>
          <a:xfrm>
            <a:off x="543524" y="0"/>
            <a:ext cx="8056951" cy="6858000"/>
          </a:xfrm>
          <a:prstGeom prst="rect">
            <a:avLst/>
          </a:prstGeom>
        </p:spPr>
      </p:pic>
      <p:sp>
        <p:nvSpPr>
          <p:cNvPr id="7" name="TextBox 6">
            <a:extLst>
              <a:ext uri="{FF2B5EF4-FFF2-40B4-BE49-F238E27FC236}">
                <a16:creationId xmlns:a16="http://schemas.microsoft.com/office/drawing/2014/main" id="{7E6C19A9-41D8-4917-BF62-7E512C80EC06}"/>
              </a:ext>
            </a:extLst>
          </p:cNvPr>
          <p:cNvSpPr txBox="1"/>
          <p:nvPr/>
        </p:nvSpPr>
        <p:spPr>
          <a:xfrm>
            <a:off x="5486400" y="152400"/>
            <a:ext cx="3496535" cy="707886"/>
          </a:xfrm>
          <a:prstGeom prst="rect">
            <a:avLst/>
          </a:prstGeom>
          <a:noFill/>
        </p:spPr>
        <p:txBody>
          <a:bodyPr wrap="none" rtlCol="0">
            <a:spAutoFit/>
          </a:bodyPr>
          <a:lstStyle/>
          <a:p>
            <a:r>
              <a:rPr lang="en-US" sz="2000" b="1" dirty="0">
                <a:latin typeface="+mj-lt"/>
              </a:rPr>
              <a:t>259,000 total population</a:t>
            </a:r>
          </a:p>
          <a:p>
            <a:r>
              <a:rPr lang="en-US" sz="2000" b="1" dirty="0">
                <a:latin typeface="+mj-lt"/>
              </a:rPr>
              <a:t>~0.07% prevalence (diagnosed)</a:t>
            </a:r>
          </a:p>
        </p:txBody>
      </p:sp>
    </p:spTree>
    <p:extLst>
      <p:ext uri="{BB962C8B-B14F-4D97-AF65-F5344CB8AC3E}">
        <p14:creationId xmlns:p14="http://schemas.microsoft.com/office/powerpoint/2010/main" val="279087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8B23-92E1-40AC-8837-828B086D5AB7}"/>
              </a:ext>
            </a:extLst>
          </p:cNvPr>
          <p:cNvSpPr>
            <a:spLocks noGrp="1"/>
          </p:cNvSpPr>
          <p:nvPr>
            <p:ph type="title"/>
          </p:nvPr>
        </p:nvSpPr>
        <p:spPr/>
        <p:txBody>
          <a:bodyPr/>
          <a:lstStyle/>
          <a:p>
            <a:r>
              <a:rPr lang="en-US" sz="3200" b="1" dirty="0"/>
              <a:t>NOW LET’S CONSIDER DISCRETE QUANTITY DISCRETE TIME MODELS (SIMPLE INDIVIDUAL-BASED MODELS)</a:t>
            </a:r>
          </a:p>
        </p:txBody>
      </p:sp>
      <p:sp>
        <p:nvSpPr>
          <p:cNvPr id="4" name="Text Placeholder 3">
            <a:extLst>
              <a:ext uri="{FF2B5EF4-FFF2-40B4-BE49-F238E27FC236}">
                <a16:creationId xmlns:a16="http://schemas.microsoft.com/office/drawing/2014/main" id="{681BCB67-ADDB-4C16-98EC-ABC9CA8AE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64728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States people are in: Susceptible (blue); Infectious (red); Recovered (purple)</a:t>
            </a:r>
            <a:endParaRPr lang="en-US" b="1" dirty="0"/>
          </a:p>
        </p:txBody>
      </p:sp>
      <p:sp>
        <p:nvSpPr>
          <p:cNvPr id="4" name="Rectangle 3">
            <a:extLst>
              <a:ext uri="{FF2B5EF4-FFF2-40B4-BE49-F238E27FC236}">
                <a16:creationId xmlns:a16="http://schemas.microsoft.com/office/drawing/2014/main" id="{C6045155-2F85-4D53-82BD-009DC28FE9AE}"/>
              </a:ext>
            </a:extLst>
          </p:cNvPr>
          <p:cNvSpPr/>
          <p:nvPr/>
        </p:nvSpPr>
        <p:spPr>
          <a:xfrm>
            <a:off x="1709366" y="2992642"/>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baseline="-25000" dirty="0"/>
          </a:p>
        </p:txBody>
      </p:sp>
      <p:sp>
        <p:nvSpPr>
          <p:cNvPr id="5" name="Rectangle 4">
            <a:extLst>
              <a:ext uri="{FF2B5EF4-FFF2-40B4-BE49-F238E27FC236}">
                <a16:creationId xmlns:a16="http://schemas.microsoft.com/office/drawing/2014/main" id="{30278C69-A5F4-4453-B25E-A0D49828D5EE}"/>
              </a:ext>
            </a:extLst>
          </p:cNvPr>
          <p:cNvSpPr/>
          <p:nvPr/>
        </p:nvSpPr>
        <p:spPr>
          <a:xfrm>
            <a:off x="4169391" y="2992642"/>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baseline="-25000" dirty="0"/>
          </a:p>
        </p:txBody>
      </p:sp>
      <p:cxnSp>
        <p:nvCxnSpPr>
          <p:cNvPr id="6" name="Straight Arrow Connector 5">
            <a:extLst>
              <a:ext uri="{FF2B5EF4-FFF2-40B4-BE49-F238E27FC236}">
                <a16:creationId xmlns:a16="http://schemas.microsoft.com/office/drawing/2014/main" id="{317242BF-4CCB-4AF6-8B0E-22BCF2BE0F41}"/>
              </a:ext>
            </a:extLst>
          </p:cNvPr>
          <p:cNvCxnSpPr>
            <a:cxnSpLocks/>
            <a:stCxn id="4" idx="3"/>
            <a:endCxn id="5" idx="1"/>
          </p:cNvCxnSpPr>
          <p:nvPr/>
        </p:nvCxnSpPr>
        <p:spPr>
          <a:xfrm>
            <a:off x="2776151" y="3487942"/>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9A3F55-47C8-4A4F-B431-1384B5A016D3}"/>
              </a:ext>
            </a:extLst>
          </p:cNvPr>
          <p:cNvSpPr/>
          <p:nvPr/>
        </p:nvSpPr>
        <p:spPr>
          <a:xfrm>
            <a:off x="3219336" y="3402039"/>
            <a:ext cx="506870" cy="523220"/>
          </a:xfrm>
          <a:prstGeom prst="rect">
            <a:avLst/>
          </a:prstGeom>
        </p:spPr>
        <p:txBody>
          <a:bodyPr wrap="none">
            <a:spAutoFit/>
          </a:bodyPr>
          <a:lstStyle/>
          <a:p>
            <a:r>
              <a:rPr lang="en-US" sz="2800" b="1" i="1" dirty="0"/>
              <a:t>βI</a:t>
            </a:r>
            <a:endParaRPr lang="en-US" dirty="0"/>
          </a:p>
        </p:txBody>
      </p:sp>
      <p:sp>
        <p:nvSpPr>
          <p:cNvPr id="8" name="Rectangle 7">
            <a:extLst>
              <a:ext uri="{FF2B5EF4-FFF2-40B4-BE49-F238E27FC236}">
                <a16:creationId xmlns:a16="http://schemas.microsoft.com/office/drawing/2014/main" id="{50B05DBF-237A-4B31-A4E7-EC1F1241C91C}"/>
              </a:ext>
            </a:extLst>
          </p:cNvPr>
          <p:cNvSpPr/>
          <p:nvPr/>
        </p:nvSpPr>
        <p:spPr>
          <a:xfrm>
            <a:off x="5740274" y="3363488"/>
            <a:ext cx="385042" cy="523220"/>
          </a:xfrm>
          <a:prstGeom prst="rect">
            <a:avLst/>
          </a:prstGeom>
        </p:spPr>
        <p:txBody>
          <a:bodyPr wrap="none">
            <a:spAutoFit/>
          </a:bodyPr>
          <a:lstStyle/>
          <a:p>
            <a:r>
              <a:rPr lang="el-GR" sz="2800" b="1" i="1" dirty="0"/>
              <a:t>γ</a:t>
            </a:r>
            <a:endParaRPr lang="en-US" dirty="0"/>
          </a:p>
        </p:txBody>
      </p:sp>
      <p:sp>
        <p:nvSpPr>
          <p:cNvPr id="20" name="Rectangle 19">
            <a:extLst>
              <a:ext uri="{FF2B5EF4-FFF2-40B4-BE49-F238E27FC236}">
                <a16:creationId xmlns:a16="http://schemas.microsoft.com/office/drawing/2014/main" id="{955347A1-004B-489F-9ECC-07398C6A5154}"/>
              </a:ext>
            </a:extLst>
          </p:cNvPr>
          <p:cNvSpPr/>
          <p:nvPr/>
        </p:nvSpPr>
        <p:spPr>
          <a:xfrm>
            <a:off x="6629415" y="2992642"/>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baseline="-25000" dirty="0"/>
          </a:p>
        </p:txBody>
      </p:sp>
      <p:cxnSp>
        <p:nvCxnSpPr>
          <p:cNvPr id="23" name="Straight Arrow Connector 22">
            <a:extLst>
              <a:ext uri="{FF2B5EF4-FFF2-40B4-BE49-F238E27FC236}">
                <a16:creationId xmlns:a16="http://schemas.microsoft.com/office/drawing/2014/main" id="{AF28C7AD-25DB-4D9C-85A2-8A3E85BC0A91}"/>
              </a:ext>
            </a:extLst>
          </p:cNvPr>
          <p:cNvCxnSpPr>
            <a:cxnSpLocks/>
            <a:stCxn id="5" idx="3"/>
            <a:endCxn id="20" idx="1"/>
          </p:cNvCxnSpPr>
          <p:nvPr/>
        </p:nvCxnSpPr>
        <p:spPr>
          <a:xfrm>
            <a:off x="5236176" y="3487942"/>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AABB1E0-74B2-434B-AF1F-14A86967F1DB}"/>
              </a:ext>
            </a:extLst>
          </p:cNvPr>
          <p:cNvCxnSpPr>
            <a:stCxn id="4" idx="2"/>
            <a:endCxn id="4" idx="1"/>
          </p:cNvCxnSpPr>
          <p:nvPr/>
        </p:nvCxnSpPr>
        <p:spPr>
          <a:xfrm rot="5400000" flipH="1">
            <a:off x="1728413" y="3468896"/>
            <a:ext cx="495300" cy="533393"/>
          </a:xfrm>
          <a:prstGeom prst="bentConnector4">
            <a:avLst>
              <a:gd name="adj1" fmla="val -46154"/>
              <a:gd name="adj2" fmla="val 14285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E47FD95-FBBF-4D81-B091-FAE961C25A37}"/>
              </a:ext>
            </a:extLst>
          </p:cNvPr>
          <p:cNvCxnSpPr>
            <a:cxnSpLocks/>
            <a:stCxn id="5" idx="2"/>
            <a:endCxn id="4" idx="1"/>
          </p:cNvCxnSpPr>
          <p:nvPr/>
        </p:nvCxnSpPr>
        <p:spPr>
          <a:xfrm rot="5400000" flipH="1">
            <a:off x="2958425" y="2238883"/>
            <a:ext cx="495300" cy="2993418"/>
          </a:xfrm>
          <a:prstGeom prst="bentConnector4">
            <a:avLst>
              <a:gd name="adj1" fmla="val -46154"/>
              <a:gd name="adj2" fmla="val 10763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F526995-AFD3-459C-9BBD-975EB35F7329}"/>
              </a:ext>
            </a:extLst>
          </p:cNvPr>
          <p:cNvCxnSpPr>
            <a:cxnSpLocks/>
            <a:stCxn id="20" idx="2"/>
            <a:endCxn id="4" idx="1"/>
          </p:cNvCxnSpPr>
          <p:nvPr/>
        </p:nvCxnSpPr>
        <p:spPr>
          <a:xfrm rot="5400000" flipH="1">
            <a:off x="4188437" y="1008871"/>
            <a:ext cx="495300" cy="5453442"/>
          </a:xfrm>
          <a:prstGeom prst="bentConnector4">
            <a:avLst>
              <a:gd name="adj1" fmla="val -46154"/>
              <a:gd name="adj2" fmla="val 1041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D1114E2-2DA0-4A9D-905F-A1D6B68B816F}"/>
              </a:ext>
            </a:extLst>
          </p:cNvPr>
          <p:cNvSpPr txBox="1"/>
          <p:nvPr/>
        </p:nvSpPr>
        <p:spPr>
          <a:xfrm>
            <a:off x="4169391" y="4139625"/>
            <a:ext cx="2895599" cy="584775"/>
          </a:xfrm>
          <a:prstGeom prst="rect">
            <a:avLst/>
          </a:prstGeom>
          <a:noFill/>
        </p:spPr>
        <p:txBody>
          <a:bodyPr wrap="square" rtlCol="0">
            <a:spAutoFit/>
          </a:bodyPr>
          <a:lstStyle/>
          <a:p>
            <a:r>
              <a:rPr lang="en-US" sz="3200" b="1" i="1" dirty="0">
                <a:latin typeface="+mj-lt"/>
              </a:rPr>
              <a:t>b=</a:t>
            </a:r>
            <a:r>
              <a:rPr lang="el-GR" sz="3200" b="1" i="1" dirty="0">
                <a:latin typeface="+mj-lt"/>
              </a:rPr>
              <a:t>μ</a:t>
            </a:r>
            <a:endParaRPr lang="en-US" sz="3200" b="1" i="1" dirty="0">
              <a:latin typeface="+mj-lt"/>
            </a:endParaRPr>
          </a:p>
        </p:txBody>
      </p:sp>
    </p:spTree>
    <p:extLst>
      <p:ext uri="{BB962C8B-B14F-4D97-AF65-F5344CB8AC3E}">
        <p14:creationId xmlns:p14="http://schemas.microsoft.com/office/powerpoint/2010/main" val="4079207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8B23-92E1-40AC-8837-828B086D5AB7}"/>
              </a:ext>
            </a:extLst>
          </p:cNvPr>
          <p:cNvSpPr>
            <a:spLocks noGrp="1"/>
          </p:cNvSpPr>
          <p:nvPr>
            <p:ph type="title"/>
          </p:nvPr>
        </p:nvSpPr>
        <p:spPr/>
        <p:txBody>
          <a:bodyPr/>
          <a:lstStyle/>
          <a:p>
            <a:r>
              <a:rPr lang="en-US" sz="3200" b="1" dirty="0"/>
              <a:t>CASE (SIMULATION) 1: EPIDEMIC TAKE-OFF</a:t>
            </a:r>
          </a:p>
        </p:txBody>
      </p:sp>
      <p:sp>
        <p:nvSpPr>
          <p:cNvPr id="4" name="Text Placeholder 3">
            <a:extLst>
              <a:ext uri="{FF2B5EF4-FFF2-40B4-BE49-F238E27FC236}">
                <a16:creationId xmlns:a16="http://schemas.microsoft.com/office/drawing/2014/main" id="{681BCB67-ADDB-4C16-98EC-ABC9CA8AE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2941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70666F9-FC31-469B-A86E-E1A3D69387D2}"/>
              </a:ext>
            </a:extLst>
          </p:cNvPr>
          <p:cNvCxnSpPr/>
          <p:nvPr/>
        </p:nvCxnSpPr>
        <p:spPr>
          <a:xfrm>
            <a:off x="22860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0DF398-B84C-4CFF-A5B2-9C07896A339E}"/>
              </a:ext>
            </a:extLst>
          </p:cNvPr>
          <p:cNvCxnSpPr/>
          <p:nvPr/>
        </p:nvCxnSpPr>
        <p:spPr>
          <a:xfrm>
            <a:off x="45720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01D4C8C-22E9-4EFE-8A8F-D9EC907D6E6E}"/>
              </a:ext>
            </a:extLst>
          </p:cNvPr>
          <p:cNvCxnSpPr/>
          <p:nvPr/>
        </p:nvCxnSpPr>
        <p:spPr>
          <a:xfrm>
            <a:off x="69342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14EBEC-16DB-488F-914D-C4A1DCDD932D}"/>
              </a:ext>
            </a:extLst>
          </p:cNvPr>
          <p:cNvSpPr/>
          <p:nvPr/>
        </p:nvSpPr>
        <p:spPr>
          <a:xfrm>
            <a:off x="3048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FAD5ED-2314-44B6-8EA8-6E200D0B3B91}"/>
              </a:ext>
            </a:extLst>
          </p:cNvPr>
          <p:cNvSpPr/>
          <p:nvPr/>
        </p:nvSpPr>
        <p:spPr>
          <a:xfrm>
            <a:off x="762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66403FD-9E9A-4F1C-9B2F-324F15530088}"/>
              </a:ext>
            </a:extLst>
          </p:cNvPr>
          <p:cNvSpPr/>
          <p:nvPr/>
        </p:nvSpPr>
        <p:spPr>
          <a:xfrm>
            <a:off x="1219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65811C-DDBE-460E-B861-25259BD3E9EC}"/>
              </a:ext>
            </a:extLst>
          </p:cNvPr>
          <p:cNvSpPr/>
          <p:nvPr/>
        </p:nvSpPr>
        <p:spPr>
          <a:xfrm>
            <a:off x="1676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C345D0-41EC-4CBC-A97D-B5530A1201F4}"/>
              </a:ext>
            </a:extLst>
          </p:cNvPr>
          <p:cNvSpPr/>
          <p:nvPr/>
        </p:nvSpPr>
        <p:spPr>
          <a:xfrm>
            <a:off x="2286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2B2AA3-55E1-4C82-83BD-CA2BD295844A}"/>
              </a:ext>
            </a:extLst>
          </p:cNvPr>
          <p:cNvSpPr/>
          <p:nvPr/>
        </p:nvSpPr>
        <p:spPr>
          <a:xfrm>
            <a:off x="685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1718A5-CE84-4A59-9178-0C6D53F112FA}"/>
              </a:ext>
            </a:extLst>
          </p:cNvPr>
          <p:cNvSpPr/>
          <p:nvPr/>
        </p:nvSpPr>
        <p:spPr>
          <a:xfrm>
            <a:off x="1143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3639E6-1131-4835-96E9-A8957048A2D9}"/>
              </a:ext>
            </a:extLst>
          </p:cNvPr>
          <p:cNvSpPr/>
          <p:nvPr/>
        </p:nvSpPr>
        <p:spPr>
          <a:xfrm>
            <a:off x="1600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1C43838-C26C-4567-8E3A-C81A8605926F}"/>
              </a:ext>
            </a:extLst>
          </p:cNvPr>
          <p:cNvSpPr/>
          <p:nvPr/>
        </p:nvSpPr>
        <p:spPr>
          <a:xfrm>
            <a:off x="4572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23B198-BE7A-48C2-9E37-2D1F4758CAA7}"/>
              </a:ext>
            </a:extLst>
          </p:cNvPr>
          <p:cNvSpPr/>
          <p:nvPr/>
        </p:nvSpPr>
        <p:spPr>
          <a:xfrm>
            <a:off x="914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127FF9-9C37-4236-977B-9A242F041222}"/>
              </a:ext>
            </a:extLst>
          </p:cNvPr>
          <p:cNvSpPr/>
          <p:nvPr/>
        </p:nvSpPr>
        <p:spPr>
          <a:xfrm>
            <a:off x="1371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0016715-B210-40EF-9980-CF503C6783EC}"/>
              </a:ext>
            </a:extLst>
          </p:cNvPr>
          <p:cNvSpPr/>
          <p:nvPr/>
        </p:nvSpPr>
        <p:spPr>
          <a:xfrm>
            <a:off x="1828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7FC144-0F93-4649-BF02-7E06D95D4A76}"/>
              </a:ext>
            </a:extLst>
          </p:cNvPr>
          <p:cNvSpPr/>
          <p:nvPr/>
        </p:nvSpPr>
        <p:spPr>
          <a:xfrm>
            <a:off x="2286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24CEAF-EB7B-40BD-B880-0B81FA7C0100}"/>
              </a:ext>
            </a:extLst>
          </p:cNvPr>
          <p:cNvSpPr/>
          <p:nvPr/>
        </p:nvSpPr>
        <p:spPr>
          <a:xfrm>
            <a:off x="6858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42B83-8807-47A6-BFD7-2B5EAAA6A158}"/>
              </a:ext>
            </a:extLst>
          </p:cNvPr>
          <p:cNvSpPr/>
          <p:nvPr/>
        </p:nvSpPr>
        <p:spPr>
          <a:xfrm>
            <a:off x="11430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5FD30C-4672-42AE-94D1-65029499059B}"/>
              </a:ext>
            </a:extLst>
          </p:cNvPr>
          <p:cNvSpPr/>
          <p:nvPr/>
        </p:nvSpPr>
        <p:spPr>
          <a:xfrm>
            <a:off x="16002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BBFF513-119D-4470-A045-46123581D90B}"/>
              </a:ext>
            </a:extLst>
          </p:cNvPr>
          <p:cNvSpPr/>
          <p:nvPr/>
        </p:nvSpPr>
        <p:spPr>
          <a:xfrm>
            <a:off x="25908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D4294F9-8580-4450-974E-8BA06B50CB33}"/>
              </a:ext>
            </a:extLst>
          </p:cNvPr>
          <p:cNvSpPr/>
          <p:nvPr/>
        </p:nvSpPr>
        <p:spPr>
          <a:xfrm>
            <a:off x="3048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1DCA697-E63E-42D5-82FE-585B35BFB162}"/>
              </a:ext>
            </a:extLst>
          </p:cNvPr>
          <p:cNvSpPr/>
          <p:nvPr/>
        </p:nvSpPr>
        <p:spPr>
          <a:xfrm>
            <a:off x="3505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505837-C4A5-4354-829B-6D9104E618CD}"/>
              </a:ext>
            </a:extLst>
          </p:cNvPr>
          <p:cNvSpPr/>
          <p:nvPr/>
        </p:nvSpPr>
        <p:spPr>
          <a:xfrm>
            <a:off x="3962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21FEA9-AD68-432F-AEB8-A8569172F5A9}"/>
              </a:ext>
            </a:extLst>
          </p:cNvPr>
          <p:cNvSpPr/>
          <p:nvPr/>
        </p:nvSpPr>
        <p:spPr>
          <a:xfrm>
            <a:off x="25146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6FBDAA5-4542-4BC6-AACC-90E95989ED36}"/>
              </a:ext>
            </a:extLst>
          </p:cNvPr>
          <p:cNvSpPr/>
          <p:nvPr/>
        </p:nvSpPr>
        <p:spPr>
          <a:xfrm>
            <a:off x="2971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8292823-F576-45ED-8FD9-AEF29B833FE6}"/>
              </a:ext>
            </a:extLst>
          </p:cNvPr>
          <p:cNvSpPr/>
          <p:nvPr/>
        </p:nvSpPr>
        <p:spPr>
          <a:xfrm>
            <a:off x="3429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EBD4E59-C7BA-4C02-9E8E-6572F866094D}"/>
              </a:ext>
            </a:extLst>
          </p:cNvPr>
          <p:cNvSpPr/>
          <p:nvPr/>
        </p:nvSpPr>
        <p:spPr>
          <a:xfrm>
            <a:off x="3886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7D98C61-49FD-4214-8682-23EB3E1C2F3A}"/>
              </a:ext>
            </a:extLst>
          </p:cNvPr>
          <p:cNvSpPr/>
          <p:nvPr/>
        </p:nvSpPr>
        <p:spPr>
          <a:xfrm>
            <a:off x="27432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695B2C7-D77B-4ADC-9257-59CCB49E9D24}"/>
              </a:ext>
            </a:extLst>
          </p:cNvPr>
          <p:cNvSpPr/>
          <p:nvPr/>
        </p:nvSpPr>
        <p:spPr>
          <a:xfrm>
            <a:off x="3200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EFCD2C2-E6BC-4B7B-858D-7C2FC78CF8F9}"/>
              </a:ext>
            </a:extLst>
          </p:cNvPr>
          <p:cNvSpPr/>
          <p:nvPr/>
        </p:nvSpPr>
        <p:spPr>
          <a:xfrm>
            <a:off x="3657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916A5DE-AF4C-4CB2-8E78-A99BC2D8B4BE}"/>
              </a:ext>
            </a:extLst>
          </p:cNvPr>
          <p:cNvSpPr/>
          <p:nvPr/>
        </p:nvSpPr>
        <p:spPr>
          <a:xfrm>
            <a:off x="4114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CCCF220-79BA-423C-AB2D-835A82FC5081}"/>
              </a:ext>
            </a:extLst>
          </p:cNvPr>
          <p:cNvSpPr/>
          <p:nvPr/>
        </p:nvSpPr>
        <p:spPr>
          <a:xfrm>
            <a:off x="25146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9AED4D-D2A1-4906-90C7-AA658B3757AB}"/>
              </a:ext>
            </a:extLst>
          </p:cNvPr>
          <p:cNvSpPr/>
          <p:nvPr/>
        </p:nvSpPr>
        <p:spPr>
          <a:xfrm>
            <a:off x="2556206" y="32160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297FDD5-D45F-4CD4-9525-2970145172C5}"/>
              </a:ext>
            </a:extLst>
          </p:cNvPr>
          <p:cNvSpPr/>
          <p:nvPr/>
        </p:nvSpPr>
        <p:spPr>
          <a:xfrm>
            <a:off x="38862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7AB4AD-BA43-4F93-AC6D-6C61096C40F7}"/>
              </a:ext>
            </a:extLst>
          </p:cNvPr>
          <p:cNvSpPr/>
          <p:nvPr/>
        </p:nvSpPr>
        <p:spPr>
          <a:xfrm>
            <a:off x="319059" y="32160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37D473-70E5-4A0E-9BC9-DAD650C4D802}"/>
              </a:ext>
            </a:extLst>
          </p:cNvPr>
          <p:cNvSpPr/>
          <p:nvPr/>
        </p:nvSpPr>
        <p:spPr>
          <a:xfrm>
            <a:off x="3356306" y="32004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0263309-952D-4755-9ED4-23A525CFCECF}"/>
              </a:ext>
            </a:extLst>
          </p:cNvPr>
          <p:cNvSpPr/>
          <p:nvPr/>
        </p:nvSpPr>
        <p:spPr>
          <a:xfrm>
            <a:off x="4042106" y="32004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C8DB983-B100-4366-AAA7-9875A68F6B23}"/>
              </a:ext>
            </a:extLst>
          </p:cNvPr>
          <p:cNvSpPr/>
          <p:nvPr/>
        </p:nvSpPr>
        <p:spPr>
          <a:xfrm>
            <a:off x="4876800" y="593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B654992-99BD-469F-BB9F-D9B69F206467}"/>
              </a:ext>
            </a:extLst>
          </p:cNvPr>
          <p:cNvSpPr/>
          <p:nvPr/>
        </p:nvSpPr>
        <p:spPr>
          <a:xfrm>
            <a:off x="5334000" y="593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5B0F14E-5466-4423-8430-12D6C4D831B7}"/>
              </a:ext>
            </a:extLst>
          </p:cNvPr>
          <p:cNvSpPr/>
          <p:nvPr/>
        </p:nvSpPr>
        <p:spPr>
          <a:xfrm>
            <a:off x="5791200" y="593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96A951B-0254-461B-BA80-E836899ACE1D}"/>
              </a:ext>
            </a:extLst>
          </p:cNvPr>
          <p:cNvSpPr/>
          <p:nvPr/>
        </p:nvSpPr>
        <p:spPr>
          <a:xfrm>
            <a:off x="6248400" y="593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BCA03A8-3E84-4B8E-9DB8-902B7C22BB3D}"/>
              </a:ext>
            </a:extLst>
          </p:cNvPr>
          <p:cNvSpPr/>
          <p:nvPr/>
        </p:nvSpPr>
        <p:spPr>
          <a:xfrm>
            <a:off x="4800600" y="974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DD6A4C0-D359-4347-B749-310734316DDC}"/>
              </a:ext>
            </a:extLst>
          </p:cNvPr>
          <p:cNvSpPr/>
          <p:nvPr/>
        </p:nvSpPr>
        <p:spPr>
          <a:xfrm>
            <a:off x="5257800" y="974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375F8FB-2A04-4DBE-B47B-C95659B3DF67}"/>
              </a:ext>
            </a:extLst>
          </p:cNvPr>
          <p:cNvSpPr/>
          <p:nvPr/>
        </p:nvSpPr>
        <p:spPr>
          <a:xfrm>
            <a:off x="5715000" y="974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BB02E6B-AA46-404F-95C0-CB367BE2C667}"/>
              </a:ext>
            </a:extLst>
          </p:cNvPr>
          <p:cNvSpPr/>
          <p:nvPr/>
        </p:nvSpPr>
        <p:spPr>
          <a:xfrm>
            <a:off x="6172200" y="974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0AAEFE3-8697-43CA-AF14-957B720598C3}"/>
              </a:ext>
            </a:extLst>
          </p:cNvPr>
          <p:cNvSpPr/>
          <p:nvPr/>
        </p:nvSpPr>
        <p:spPr>
          <a:xfrm>
            <a:off x="5029200" y="1355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E043C23-F80E-43C0-BB7E-9CB82F10AF48}"/>
              </a:ext>
            </a:extLst>
          </p:cNvPr>
          <p:cNvSpPr/>
          <p:nvPr/>
        </p:nvSpPr>
        <p:spPr>
          <a:xfrm>
            <a:off x="5486400" y="135593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03985AF-5FB8-43A1-A3CB-FAA118CC9540}"/>
              </a:ext>
            </a:extLst>
          </p:cNvPr>
          <p:cNvSpPr/>
          <p:nvPr/>
        </p:nvSpPr>
        <p:spPr>
          <a:xfrm>
            <a:off x="5642306" y="3184739"/>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B45E470-63A0-4DA4-A3D4-7494C5E65260}"/>
              </a:ext>
            </a:extLst>
          </p:cNvPr>
          <p:cNvSpPr/>
          <p:nvPr/>
        </p:nvSpPr>
        <p:spPr>
          <a:xfrm>
            <a:off x="6328106" y="3184739"/>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C5F01EF-C28F-4FF0-BC3A-22A3831E0F26}"/>
              </a:ext>
            </a:extLst>
          </p:cNvPr>
          <p:cNvSpPr/>
          <p:nvPr/>
        </p:nvSpPr>
        <p:spPr>
          <a:xfrm>
            <a:off x="4842206"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71C0937-BB97-4144-963E-A51AD354AD66}"/>
              </a:ext>
            </a:extLst>
          </p:cNvPr>
          <p:cNvSpPr/>
          <p:nvPr/>
        </p:nvSpPr>
        <p:spPr>
          <a:xfrm>
            <a:off x="5257800" y="3657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3B93C6CB-F4EC-4F5B-901E-BEC8373A2788}"/>
              </a:ext>
            </a:extLst>
          </p:cNvPr>
          <p:cNvSpPr/>
          <p:nvPr/>
        </p:nvSpPr>
        <p:spPr>
          <a:xfrm>
            <a:off x="5943600" y="3657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55427A00-D971-4F20-A1B3-B219453C8524}"/>
              </a:ext>
            </a:extLst>
          </p:cNvPr>
          <p:cNvSpPr/>
          <p:nvPr/>
        </p:nvSpPr>
        <p:spPr>
          <a:xfrm>
            <a:off x="5257800" y="4191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8EC9148-6146-4182-977C-52E9745FAF17}"/>
              </a:ext>
            </a:extLst>
          </p:cNvPr>
          <p:cNvSpPr/>
          <p:nvPr/>
        </p:nvSpPr>
        <p:spPr>
          <a:xfrm>
            <a:off x="5943600" y="41910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4FF9F5-D0E1-4AAF-8640-E07770260956}"/>
              </a:ext>
            </a:extLst>
          </p:cNvPr>
          <p:cNvSpPr/>
          <p:nvPr/>
        </p:nvSpPr>
        <p:spPr>
          <a:xfrm>
            <a:off x="7159294"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8BF514A-5A16-4DC0-A071-4421AC9D79CC}"/>
              </a:ext>
            </a:extLst>
          </p:cNvPr>
          <p:cNvSpPr/>
          <p:nvPr/>
        </p:nvSpPr>
        <p:spPr>
          <a:xfrm>
            <a:off x="7616494"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F805F7A4-2A32-49FE-9136-772AFF1C07F3}"/>
              </a:ext>
            </a:extLst>
          </p:cNvPr>
          <p:cNvSpPr/>
          <p:nvPr/>
        </p:nvSpPr>
        <p:spPr>
          <a:xfrm>
            <a:off x="8073694"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1A1160D-504F-45CB-A677-B48CCF4BDE47}"/>
              </a:ext>
            </a:extLst>
          </p:cNvPr>
          <p:cNvSpPr/>
          <p:nvPr/>
        </p:nvSpPr>
        <p:spPr>
          <a:xfrm>
            <a:off x="8530894"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7D7701E-3F72-46EE-A50F-A3E2219F5995}"/>
              </a:ext>
            </a:extLst>
          </p:cNvPr>
          <p:cNvSpPr/>
          <p:nvPr/>
        </p:nvSpPr>
        <p:spPr>
          <a:xfrm>
            <a:off x="7083094" y="2895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9840F9B0-97AA-4450-B6C3-FAF27AD1C6DB}"/>
              </a:ext>
            </a:extLst>
          </p:cNvPr>
          <p:cNvSpPr/>
          <p:nvPr/>
        </p:nvSpPr>
        <p:spPr>
          <a:xfrm>
            <a:off x="7540294" y="2895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7223F3-1EB5-4572-8130-61AE66079EB2}"/>
              </a:ext>
            </a:extLst>
          </p:cNvPr>
          <p:cNvSpPr/>
          <p:nvPr/>
        </p:nvSpPr>
        <p:spPr>
          <a:xfrm>
            <a:off x="7997494" y="2895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4854281-EDA5-41BA-96F2-282EE322372D}"/>
              </a:ext>
            </a:extLst>
          </p:cNvPr>
          <p:cNvSpPr/>
          <p:nvPr/>
        </p:nvSpPr>
        <p:spPr>
          <a:xfrm>
            <a:off x="8454694" y="2895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757E9EE-0ABD-4D75-A2E2-22286834CE9D}"/>
              </a:ext>
            </a:extLst>
          </p:cNvPr>
          <p:cNvSpPr/>
          <p:nvPr/>
        </p:nvSpPr>
        <p:spPr>
          <a:xfrm>
            <a:off x="7311694" y="3276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6FC0BC1-EFA2-491B-90FD-317007FB67E8}"/>
              </a:ext>
            </a:extLst>
          </p:cNvPr>
          <p:cNvSpPr/>
          <p:nvPr/>
        </p:nvSpPr>
        <p:spPr>
          <a:xfrm>
            <a:off x="7768894" y="32766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E79F187-D0B3-47E7-91C4-6D05EF809E77}"/>
              </a:ext>
            </a:extLst>
          </p:cNvPr>
          <p:cNvSpPr/>
          <p:nvPr/>
        </p:nvSpPr>
        <p:spPr>
          <a:xfrm>
            <a:off x="7924800"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B6FC3CE-C74F-4F0D-9989-982D3C9F09CA}"/>
              </a:ext>
            </a:extLst>
          </p:cNvPr>
          <p:cNvSpPr/>
          <p:nvPr/>
        </p:nvSpPr>
        <p:spPr>
          <a:xfrm>
            <a:off x="8610600"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8F60E49-5863-4B44-90A4-C3AD95DF72EF}"/>
              </a:ext>
            </a:extLst>
          </p:cNvPr>
          <p:cNvSpPr/>
          <p:nvPr/>
        </p:nvSpPr>
        <p:spPr>
          <a:xfrm>
            <a:off x="7124700" y="5425861"/>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B55C4122-0C91-4D93-B260-B777BB033E15}"/>
              </a:ext>
            </a:extLst>
          </p:cNvPr>
          <p:cNvSpPr/>
          <p:nvPr/>
        </p:nvSpPr>
        <p:spPr>
          <a:xfrm>
            <a:off x="7540294" y="36732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8EC3FB14-080E-48CE-8FC9-9CA79C3126F0}"/>
              </a:ext>
            </a:extLst>
          </p:cNvPr>
          <p:cNvSpPr/>
          <p:nvPr/>
        </p:nvSpPr>
        <p:spPr>
          <a:xfrm>
            <a:off x="8226094" y="36732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522505F-AF21-4AF9-87B9-A277BD28E9AA}"/>
              </a:ext>
            </a:extLst>
          </p:cNvPr>
          <p:cNvSpPr/>
          <p:nvPr/>
        </p:nvSpPr>
        <p:spPr>
          <a:xfrm>
            <a:off x="7540294" y="42066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A2AC19A-B31D-4BFE-AB84-946799DC7062}"/>
              </a:ext>
            </a:extLst>
          </p:cNvPr>
          <p:cNvSpPr/>
          <p:nvPr/>
        </p:nvSpPr>
        <p:spPr>
          <a:xfrm>
            <a:off x="8226094" y="42066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4C523B4-3C33-47D1-8F2A-0734699D8F89}"/>
              </a:ext>
            </a:extLst>
          </p:cNvPr>
          <p:cNvSpPr txBox="1"/>
          <p:nvPr/>
        </p:nvSpPr>
        <p:spPr>
          <a:xfrm>
            <a:off x="456031" y="91627"/>
            <a:ext cx="948994" cy="369332"/>
          </a:xfrm>
          <a:prstGeom prst="rect">
            <a:avLst/>
          </a:prstGeom>
          <a:noFill/>
        </p:spPr>
        <p:txBody>
          <a:bodyPr wrap="square" rtlCol="0">
            <a:spAutoFit/>
          </a:bodyPr>
          <a:lstStyle/>
          <a:p>
            <a:r>
              <a:rPr lang="en-US" b="1" dirty="0">
                <a:latin typeface="+mj-lt"/>
              </a:rPr>
              <a:t>t=1</a:t>
            </a:r>
          </a:p>
        </p:txBody>
      </p:sp>
      <p:sp>
        <p:nvSpPr>
          <p:cNvPr id="85" name="TextBox 84">
            <a:extLst>
              <a:ext uri="{FF2B5EF4-FFF2-40B4-BE49-F238E27FC236}">
                <a16:creationId xmlns:a16="http://schemas.microsoft.com/office/drawing/2014/main" id="{329D4202-1465-46BE-A5D9-C545CCEA519D}"/>
              </a:ext>
            </a:extLst>
          </p:cNvPr>
          <p:cNvSpPr txBox="1"/>
          <p:nvPr/>
        </p:nvSpPr>
        <p:spPr>
          <a:xfrm>
            <a:off x="2632406" y="87868"/>
            <a:ext cx="948994" cy="369332"/>
          </a:xfrm>
          <a:prstGeom prst="rect">
            <a:avLst/>
          </a:prstGeom>
          <a:noFill/>
        </p:spPr>
        <p:txBody>
          <a:bodyPr wrap="square" rtlCol="0">
            <a:spAutoFit/>
          </a:bodyPr>
          <a:lstStyle/>
          <a:p>
            <a:r>
              <a:rPr lang="en-US" b="1" dirty="0">
                <a:latin typeface="+mj-lt"/>
              </a:rPr>
              <a:t>t=2</a:t>
            </a:r>
          </a:p>
        </p:txBody>
      </p:sp>
      <p:sp>
        <p:nvSpPr>
          <p:cNvPr id="86" name="TextBox 85">
            <a:extLst>
              <a:ext uri="{FF2B5EF4-FFF2-40B4-BE49-F238E27FC236}">
                <a16:creationId xmlns:a16="http://schemas.microsoft.com/office/drawing/2014/main" id="{E51F1F8B-BFFA-425F-85E9-BF94F7EC58D4}"/>
              </a:ext>
            </a:extLst>
          </p:cNvPr>
          <p:cNvSpPr txBox="1"/>
          <p:nvPr/>
        </p:nvSpPr>
        <p:spPr>
          <a:xfrm>
            <a:off x="4994606" y="87868"/>
            <a:ext cx="948994" cy="369332"/>
          </a:xfrm>
          <a:prstGeom prst="rect">
            <a:avLst/>
          </a:prstGeom>
          <a:noFill/>
        </p:spPr>
        <p:txBody>
          <a:bodyPr wrap="square" rtlCol="0">
            <a:spAutoFit/>
          </a:bodyPr>
          <a:lstStyle/>
          <a:p>
            <a:r>
              <a:rPr lang="en-US" b="1" dirty="0">
                <a:latin typeface="+mj-lt"/>
              </a:rPr>
              <a:t>t=3</a:t>
            </a:r>
          </a:p>
        </p:txBody>
      </p:sp>
      <p:sp>
        <p:nvSpPr>
          <p:cNvPr id="87" name="TextBox 86">
            <a:extLst>
              <a:ext uri="{FF2B5EF4-FFF2-40B4-BE49-F238E27FC236}">
                <a16:creationId xmlns:a16="http://schemas.microsoft.com/office/drawing/2014/main" id="{8599A180-1BFA-4378-81F9-AB304B9893D5}"/>
              </a:ext>
            </a:extLst>
          </p:cNvPr>
          <p:cNvSpPr txBox="1"/>
          <p:nvPr/>
        </p:nvSpPr>
        <p:spPr>
          <a:xfrm>
            <a:off x="7128206" y="87868"/>
            <a:ext cx="948994" cy="369332"/>
          </a:xfrm>
          <a:prstGeom prst="rect">
            <a:avLst/>
          </a:prstGeom>
          <a:noFill/>
        </p:spPr>
        <p:txBody>
          <a:bodyPr wrap="square" rtlCol="0">
            <a:spAutoFit/>
          </a:bodyPr>
          <a:lstStyle/>
          <a:p>
            <a:r>
              <a:rPr lang="en-US" b="1" dirty="0">
                <a:latin typeface="+mj-lt"/>
              </a:rPr>
              <a:t>t=4</a:t>
            </a:r>
          </a:p>
        </p:txBody>
      </p:sp>
    </p:spTree>
    <p:extLst>
      <p:ext uri="{BB962C8B-B14F-4D97-AF65-F5344CB8AC3E}">
        <p14:creationId xmlns:p14="http://schemas.microsoft.com/office/powerpoint/2010/main" val="2266055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8B23-92E1-40AC-8837-828B086D5AB7}"/>
              </a:ext>
            </a:extLst>
          </p:cNvPr>
          <p:cNvSpPr>
            <a:spLocks noGrp="1"/>
          </p:cNvSpPr>
          <p:nvPr>
            <p:ph type="title"/>
          </p:nvPr>
        </p:nvSpPr>
        <p:spPr/>
        <p:txBody>
          <a:bodyPr/>
          <a:lstStyle/>
          <a:p>
            <a:r>
              <a:rPr lang="en-US" sz="3200" b="1" dirty="0"/>
              <a:t>CASE (SIMULATION) 2: </a:t>
            </a:r>
            <a:r>
              <a:rPr lang="en-US" sz="3200" b="1"/>
              <a:t>EPIDEMIC FADE-OUT</a:t>
            </a:r>
            <a:endParaRPr lang="en-US" sz="3200" b="1" dirty="0"/>
          </a:p>
        </p:txBody>
      </p:sp>
      <p:sp>
        <p:nvSpPr>
          <p:cNvPr id="4" name="Text Placeholder 3">
            <a:extLst>
              <a:ext uri="{FF2B5EF4-FFF2-40B4-BE49-F238E27FC236}">
                <a16:creationId xmlns:a16="http://schemas.microsoft.com/office/drawing/2014/main" id="{681BCB67-ADDB-4C16-98EC-ABC9CA8AE6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52441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70666F9-FC31-469B-A86E-E1A3D69387D2}"/>
              </a:ext>
            </a:extLst>
          </p:cNvPr>
          <p:cNvCxnSpPr/>
          <p:nvPr/>
        </p:nvCxnSpPr>
        <p:spPr>
          <a:xfrm>
            <a:off x="22860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20DF398-B84C-4CFF-A5B2-9C07896A339E}"/>
              </a:ext>
            </a:extLst>
          </p:cNvPr>
          <p:cNvCxnSpPr/>
          <p:nvPr/>
        </p:nvCxnSpPr>
        <p:spPr>
          <a:xfrm>
            <a:off x="45720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01D4C8C-22E9-4EFE-8A8F-D9EC907D6E6E}"/>
              </a:ext>
            </a:extLst>
          </p:cNvPr>
          <p:cNvCxnSpPr/>
          <p:nvPr/>
        </p:nvCxnSpPr>
        <p:spPr>
          <a:xfrm>
            <a:off x="6934200" y="152400"/>
            <a:ext cx="0" cy="632460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D914EBEC-16DB-488F-914D-C4A1DCDD932D}"/>
              </a:ext>
            </a:extLst>
          </p:cNvPr>
          <p:cNvSpPr/>
          <p:nvPr/>
        </p:nvSpPr>
        <p:spPr>
          <a:xfrm>
            <a:off x="3048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3FAD5ED-2314-44B6-8EA8-6E200D0B3B91}"/>
              </a:ext>
            </a:extLst>
          </p:cNvPr>
          <p:cNvSpPr/>
          <p:nvPr/>
        </p:nvSpPr>
        <p:spPr>
          <a:xfrm>
            <a:off x="762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66403FD-9E9A-4F1C-9B2F-324F15530088}"/>
              </a:ext>
            </a:extLst>
          </p:cNvPr>
          <p:cNvSpPr/>
          <p:nvPr/>
        </p:nvSpPr>
        <p:spPr>
          <a:xfrm>
            <a:off x="1219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65811C-DDBE-460E-B861-25259BD3E9EC}"/>
              </a:ext>
            </a:extLst>
          </p:cNvPr>
          <p:cNvSpPr/>
          <p:nvPr/>
        </p:nvSpPr>
        <p:spPr>
          <a:xfrm>
            <a:off x="1676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4C345D0-41EC-4CBC-A97D-B5530A1201F4}"/>
              </a:ext>
            </a:extLst>
          </p:cNvPr>
          <p:cNvSpPr/>
          <p:nvPr/>
        </p:nvSpPr>
        <p:spPr>
          <a:xfrm>
            <a:off x="2286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42B2AA3-55E1-4C82-83BD-CA2BD295844A}"/>
              </a:ext>
            </a:extLst>
          </p:cNvPr>
          <p:cNvSpPr/>
          <p:nvPr/>
        </p:nvSpPr>
        <p:spPr>
          <a:xfrm>
            <a:off x="685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91718A5-CE84-4A59-9178-0C6D53F112FA}"/>
              </a:ext>
            </a:extLst>
          </p:cNvPr>
          <p:cNvSpPr/>
          <p:nvPr/>
        </p:nvSpPr>
        <p:spPr>
          <a:xfrm>
            <a:off x="1143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83639E6-1131-4835-96E9-A8957048A2D9}"/>
              </a:ext>
            </a:extLst>
          </p:cNvPr>
          <p:cNvSpPr/>
          <p:nvPr/>
        </p:nvSpPr>
        <p:spPr>
          <a:xfrm>
            <a:off x="1600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1C43838-C26C-4567-8E3A-C81A8605926F}"/>
              </a:ext>
            </a:extLst>
          </p:cNvPr>
          <p:cNvSpPr/>
          <p:nvPr/>
        </p:nvSpPr>
        <p:spPr>
          <a:xfrm>
            <a:off x="4572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523B198-BE7A-48C2-9E37-2D1F4758CAA7}"/>
              </a:ext>
            </a:extLst>
          </p:cNvPr>
          <p:cNvSpPr/>
          <p:nvPr/>
        </p:nvSpPr>
        <p:spPr>
          <a:xfrm>
            <a:off x="914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E127FF9-9C37-4236-977B-9A242F041222}"/>
              </a:ext>
            </a:extLst>
          </p:cNvPr>
          <p:cNvSpPr/>
          <p:nvPr/>
        </p:nvSpPr>
        <p:spPr>
          <a:xfrm>
            <a:off x="1371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0016715-B210-40EF-9980-CF503C6783EC}"/>
              </a:ext>
            </a:extLst>
          </p:cNvPr>
          <p:cNvSpPr/>
          <p:nvPr/>
        </p:nvSpPr>
        <p:spPr>
          <a:xfrm>
            <a:off x="1828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7FC144-0F93-4649-BF02-7E06D95D4A76}"/>
              </a:ext>
            </a:extLst>
          </p:cNvPr>
          <p:cNvSpPr/>
          <p:nvPr/>
        </p:nvSpPr>
        <p:spPr>
          <a:xfrm>
            <a:off x="2286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24CEAF-EB7B-40BD-B880-0B81FA7C0100}"/>
              </a:ext>
            </a:extLst>
          </p:cNvPr>
          <p:cNvSpPr/>
          <p:nvPr/>
        </p:nvSpPr>
        <p:spPr>
          <a:xfrm>
            <a:off x="6858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E42B83-8807-47A6-BFD7-2B5EAAA6A158}"/>
              </a:ext>
            </a:extLst>
          </p:cNvPr>
          <p:cNvSpPr/>
          <p:nvPr/>
        </p:nvSpPr>
        <p:spPr>
          <a:xfrm>
            <a:off x="11430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5FD30C-4672-42AE-94D1-65029499059B}"/>
              </a:ext>
            </a:extLst>
          </p:cNvPr>
          <p:cNvSpPr/>
          <p:nvPr/>
        </p:nvSpPr>
        <p:spPr>
          <a:xfrm>
            <a:off x="16002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D9AED4D-D2A1-4906-90C7-AA658B3757AB}"/>
              </a:ext>
            </a:extLst>
          </p:cNvPr>
          <p:cNvSpPr/>
          <p:nvPr/>
        </p:nvSpPr>
        <p:spPr>
          <a:xfrm>
            <a:off x="2556206" y="32160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7AB4AD-BA43-4F93-AC6D-6C61096C40F7}"/>
              </a:ext>
            </a:extLst>
          </p:cNvPr>
          <p:cNvSpPr/>
          <p:nvPr/>
        </p:nvSpPr>
        <p:spPr>
          <a:xfrm>
            <a:off x="319059" y="3216061"/>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37D473-70E5-4A0E-9BC9-DAD650C4D802}"/>
              </a:ext>
            </a:extLst>
          </p:cNvPr>
          <p:cNvSpPr/>
          <p:nvPr/>
        </p:nvSpPr>
        <p:spPr>
          <a:xfrm>
            <a:off x="3356306" y="3200400"/>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42D6355-D574-4304-82D5-1EF9B42B2921}"/>
              </a:ext>
            </a:extLst>
          </p:cNvPr>
          <p:cNvSpPr/>
          <p:nvPr/>
        </p:nvSpPr>
        <p:spPr>
          <a:xfrm>
            <a:off x="25908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F686490-4708-472F-A44F-53B52243163D}"/>
              </a:ext>
            </a:extLst>
          </p:cNvPr>
          <p:cNvSpPr/>
          <p:nvPr/>
        </p:nvSpPr>
        <p:spPr>
          <a:xfrm>
            <a:off x="3048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8DBCF73-6740-45AF-97A7-6609BF48EFB7}"/>
              </a:ext>
            </a:extLst>
          </p:cNvPr>
          <p:cNvSpPr/>
          <p:nvPr/>
        </p:nvSpPr>
        <p:spPr>
          <a:xfrm>
            <a:off x="3505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7CEB7F9-8F08-4374-A2F1-DC1439D637B8}"/>
              </a:ext>
            </a:extLst>
          </p:cNvPr>
          <p:cNvSpPr/>
          <p:nvPr/>
        </p:nvSpPr>
        <p:spPr>
          <a:xfrm>
            <a:off x="3962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3ACD468-3BC2-4BC9-8888-F0C1D48CA014}"/>
              </a:ext>
            </a:extLst>
          </p:cNvPr>
          <p:cNvSpPr/>
          <p:nvPr/>
        </p:nvSpPr>
        <p:spPr>
          <a:xfrm>
            <a:off x="25146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0AB2A767-C719-455E-8FF6-8CFA7DE25A3A}"/>
              </a:ext>
            </a:extLst>
          </p:cNvPr>
          <p:cNvSpPr/>
          <p:nvPr/>
        </p:nvSpPr>
        <p:spPr>
          <a:xfrm>
            <a:off x="2971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B9D4F5D-3E6A-4251-BFEF-7B8661F9E0B3}"/>
              </a:ext>
            </a:extLst>
          </p:cNvPr>
          <p:cNvSpPr/>
          <p:nvPr/>
        </p:nvSpPr>
        <p:spPr>
          <a:xfrm>
            <a:off x="3429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03485FF-F63F-4C7B-90AF-4848D7B3C1DC}"/>
              </a:ext>
            </a:extLst>
          </p:cNvPr>
          <p:cNvSpPr/>
          <p:nvPr/>
        </p:nvSpPr>
        <p:spPr>
          <a:xfrm>
            <a:off x="3886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78D1FC8-9851-4C7F-8A7B-67E07F44D046}"/>
              </a:ext>
            </a:extLst>
          </p:cNvPr>
          <p:cNvSpPr/>
          <p:nvPr/>
        </p:nvSpPr>
        <p:spPr>
          <a:xfrm>
            <a:off x="27432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FE8461FB-0DB3-4492-9EF1-C7E250920E6C}"/>
              </a:ext>
            </a:extLst>
          </p:cNvPr>
          <p:cNvSpPr/>
          <p:nvPr/>
        </p:nvSpPr>
        <p:spPr>
          <a:xfrm>
            <a:off x="3200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E630E32-EC78-404A-9753-883FF7CD31F5}"/>
              </a:ext>
            </a:extLst>
          </p:cNvPr>
          <p:cNvSpPr/>
          <p:nvPr/>
        </p:nvSpPr>
        <p:spPr>
          <a:xfrm>
            <a:off x="3657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C081459-239E-43F7-8628-CC4B54BDBF17}"/>
              </a:ext>
            </a:extLst>
          </p:cNvPr>
          <p:cNvSpPr/>
          <p:nvPr/>
        </p:nvSpPr>
        <p:spPr>
          <a:xfrm>
            <a:off x="4114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EFE6476-F527-491F-AAAA-B59B87809E9B}"/>
              </a:ext>
            </a:extLst>
          </p:cNvPr>
          <p:cNvSpPr/>
          <p:nvPr/>
        </p:nvSpPr>
        <p:spPr>
          <a:xfrm>
            <a:off x="25146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7DF769C-9D02-40E5-9919-2F5C00E637B8}"/>
              </a:ext>
            </a:extLst>
          </p:cNvPr>
          <p:cNvSpPr/>
          <p:nvPr/>
        </p:nvSpPr>
        <p:spPr>
          <a:xfrm>
            <a:off x="3429000" y="174465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B504FC8A-002B-4D70-ADA8-E9B17BC36CE6}"/>
              </a:ext>
            </a:extLst>
          </p:cNvPr>
          <p:cNvSpPr/>
          <p:nvPr/>
        </p:nvSpPr>
        <p:spPr>
          <a:xfrm>
            <a:off x="38862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6711C8A-81A3-4C58-B984-62B56C2AE3B5}"/>
              </a:ext>
            </a:extLst>
          </p:cNvPr>
          <p:cNvSpPr/>
          <p:nvPr/>
        </p:nvSpPr>
        <p:spPr>
          <a:xfrm>
            <a:off x="5638801" y="3180532"/>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5AB08F0-92E5-4A29-BD5C-8B46E8C49056}"/>
              </a:ext>
            </a:extLst>
          </p:cNvPr>
          <p:cNvSpPr/>
          <p:nvPr/>
        </p:nvSpPr>
        <p:spPr>
          <a:xfrm>
            <a:off x="4842206"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21B5F8A-5B79-4633-8B4C-ED0872B6912F}"/>
              </a:ext>
            </a:extLst>
          </p:cNvPr>
          <p:cNvSpPr/>
          <p:nvPr/>
        </p:nvSpPr>
        <p:spPr>
          <a:xfrm>
            <a:off x="7772400"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A6AE3CB-3B5F-473B-8418-457908D2069E}"/>
              </a:ext>
            </a:extLst>
          </p:cNvPr>
          <p:cNvSpPr/>
          <p:nvPr/>
        </p:nvSpPr>
        <p:spPr>
          <a:xfrm>
            <a:off x="7073977" y="5410200"/>
            <a:ext cx="228600" cy="2286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7B46380-B9C5-4CA1-98B8-91A98FE49A43}"/>
              </a:ext>
            </a:extLst>
          </p:cNvPr>
          <p:cNvSpPr/>
          <p:nvPr/>
        </p:nvSpPr>
        <p:spPr>
          <a:xfrm>
            <a:off x="4953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51C6319-E2B5-4978-8EDA-A7FCCCD70850}"/>
              </a:ext>
            </a:extLst>
          </p:cNvPr>
          <p:cNvSpPr/>
          <p:nvPr/>
        </p:nvSpPr>
        <p:spPr>
          <a:xfrm>
            <a:off x="5410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8191AC7-0AD5-4C50-8987-052BC084A797}"/>
              </a:ext>
            </a:extLst>
          </p:cNvPr>
          <p:cNvSpPr/>
          <p:nvPr/>
        </p:nvSpPr>
        <p:spPr>
          <a:xfrm>
            <a:off x="5867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D193729E-C28C-4496-BB88-30C807F72239}"/>
              </a:ext>
            </a:extLst>
          </p:cNvPr>
          <p:cNvSpPr/>
          <p:nvPr/>
        </p:nvSpPr>
        <p:spPr>
          <a:xfrm>
            <a:off x="63246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59506FE-A044-4D00-9933-33BA96A53498}"/>
              </a:ext>
            </a:extLst>
          </p:cNvPr>
          <p:cNvSpPr/>
          <p:nvPr/>
        </p:nvSpPr>
        <p:spPr>
          <a:xfrm>
            <a:off x="4876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E6E4E1C5-AF3B-46A4-AEB0-6A27746DE50E}"/>
              </a:ext>
            </a:extLst>
          </p:cNvPr>
          <p:cNvSpPr/>
          <p:nvPr/>
        </p:nvSpPr>
        <p:spPr>
          <a:xfrm>
            <a:off x="5334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A791498-2A12-4DA5-AD97-8E76C4DDE2B4}"/>
              </a:ext>
            </a:extLst>
          </p:cNvPr>
          <p:cNvSpPr/>
          <p:nvPr/>
        </p:nvSpPr>
        <p:spPr>
          <a:xfrm>
            <a:off x="5791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CA5DAC4-8606-48B2-97F6-9E37921C220C}"/>
              </a:ext>
            </a:extLst>
          </p:cNvPr>
          <p:cNvSpPr/>
          <p:nvPr/>
        </p:nvSpPr>
        <p:spPr>
          <a:xfrm>
            <a:off x="62484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7217B541-3585-4C99-A735-C6A536D5C8D3}"/>
              </a:ext>
            </a:extLst>
          </p:cNvPr>
          <p:cNvSpPr/>
          <p:nvPr/>
        </p:nvSpPr>
        <p:spPr>
          <a:xfrm>
            <a:off x="5105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F86173A-D75B-4606-8C2E-E2AEE834E49F}"/>
              </a:ext>
            </a:extLst>
          </p:cNvPr>
          <p:cNvSpPr/>
          <p:nvPr/>
        </p:nvSpPr>
        <p:spPr>
          <a:xfrm>
            <a:off x="5562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6419967-0AE7-4B12-A193-FF174636EA70}"/>
              </a:ext>
            </a:extLst>
          </p:cNvPr>
          <p:cNvSpPr/>
          <p:nvPr/>
        </p:nvSpPr>
        <p:spPr>
          <a:xfrm>
            <a:off x="6019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01C34364-9E8B-4F46-9213-EB753F3005D6}"/>
              </a:ext>
            </a:extLst>
          </p:cNvPr>
          <p:cNvSpPr/>
          <p:nvPr/>
        </p:nvSpPr>
        <p:spPr>
          <a:xfrm>
            <a:off x="64770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A4C36B1-51F7-4643-8FFE-3786C21A20C8}"/>
              </a:ext>
            </a:extLst>
          </p:cNvPr>
          <p:cNvSpPr/>
          <p:nvPr/>
        </p:nvSpPr>
        <p:spPr>
          <a:xfrm>
            <a:off x="48768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6CE0FAE-C632-479A-9623-9337B4321E05}"/>
              </a:ext>
            </a:extLst>
          </p:cNvPr>
          <p:cNvSpPr/>
          <p:nvPr/>
        </p:nvSpPr>
        <p:spPr>
          <a:xfrm>
            <a:off x="5791200" y="174465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448922F4-6B9F-42E9-AC58-A0AB90A397CD}"/>
              </a:ext>
            </a:extLst>
          </p:cNvPr>
          <p:cNvSpPr/>
          <p:nvPr/>
        </p:nvSpPr>
        <p:spPr>
          <a:xfrm>
            <a:off x="62484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348C9123-5649-4C47-9162-E744DF4F9096}"/>
              </a:ext>
            </a:extLst>
          </p:cNvPr>
          <p:cNvSpPr/>
          <p:nvPr/>
        </p:nvSpPr>
        <p:spPr>
          <a:xfrm>
            <a:off x="71628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71B0BA7-B573-42EE-9171-12E3385774DC}"/>
              </a:ext>
            </a:extLst>
          </p:cNvPr>
          <p:cNvSpPr/>
          <p:nvPr/>
        </p:nvSpPr>
        <p:spPr>
          <a:xfrm>
            <a:off x="76200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6AE9B89-B993-4C53-AC82-C594A03CE6E8}"/>
              </a:ext>
            </a:extLst>
          </p:cNvPr>
          <p:cNvSpPr/>
          <p:nvPr/>
        </p:nvSpPr>
        <p:spPr>
          <a:xfrm>
            <a:off x="80772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9805765F-D250-4CEF-B06C-E877FBC5E1F5}"/>
              </a:ext>
            </a:extLst>
          </p:cNvPr>
          <p:cNvSpPr/>
          <p:nvPr/>
        </p:nvSpPr>
        <p:spPr>
          <a:xfrm>
            <a:off x="8534400" y="609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41299216-C5B9-4C43-8B4E-1E7F0C0179EB}"/>
              </a:ext>
            </a:extLst>
          </p:cNvPr>
          <p:cNvSpPr/>
          <p:nvPr/>
        </p:nvSpPr>
        <p:spPr>
          <a:xfrm>
            <a:off x="70866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74FE957-DB31-460C-8816-26790BB8AF77}"/>
              </a:ext>
            </a:extLst>
          </p:cNvPr>
          <p:cNvSpPr/>
          <p:nvPr/>
        </p:nvSpPr>
        <p:spPr>
          <a:xfrm>
            <a:off x="75438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610BA45-E2FF-4B1A-AFBA-BE0E5A28B527}"/>
              </a:ext>
            </a:extLst>
          </p:cNvPr>
          <p:cNvSpPr/>
          <p:nvPr/>
        </p:nvSpPr>
        <p:spPr>
          <a:xfrm>
            <a:off x="80010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80A1AAB-D56F-4AD8-B207-E877C9DC322E}"/>
              </a:ext>
            </a:extLst>
          </p:cNvPr>
          <p:cNvSpPr/>
          <p:nvPr/>
        </p:nvSpPr>
        <p:spPr>
          <a:xfrm>
            <a:off x="8458200" y="990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1DFBB480-4217-4C10-8407-6ED0530CD231}"/>
              </a:ext>
            </a:extLst>
          </p:cNvPr>
          <p:cNvSpPr/>
          <p:nvPr/>
        </p:nvSpPr>
        <p:spPr>
          <a:xfrm>
            <a:off x="73152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C0C50883-30C6-49A8-A8B2-EE4386C1DEFA}"/>
              </a:ext>
            </a:extLst>
          </p:cNvPr>
          <p:cNvSpPr/>
          <p:nvPr/>
        </p:nvSpPr>
        <p:spPr>
          <a:xfrm>
            <a:off x="77724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7B814AA-3AE4-4D08-8577-E7444474C8BA}"/>
              </a:ext>
            </a:extLst>
          </p:cNvPr>
          <p:cNvSpPr/>
          <p:nvPr/>
        </p:nvSpPr>
        <p:spPr>
          <a:xfrm>
            <a:off x="82296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85ABD308-CE21-44D3-AC25-7182F649AB63}"/>
              </a:ext>
            </a:extLst>
          </p:cNvPr>
          <p:cNvSpPr/>
          <p:nvPr/>
        </p:nvSpPr>
        <p:spPr>
          <a:xfrm>
            <a:off x="8686800" y="1371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46F06AC-0104-44BE-BAAE-E8156B8C5C68}"/>
              </a:ext>
            </a:extLst>
          </p:cNvPr>
          <p:cNvSpPr/>
          <p:nvPr/>
        </p:nvSpPr>
        <p:spPr>
          <a:xfrm>
            <a:off x="70866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7379E00-D110-4283-93B9-E96C83F6F78C}"/>
              </a:ext>
            </a:extLst>
          </p:cNvPr>
          <p:cNvSpPr/>
          <p:nvPr/>
        </p:nvSpPr>
        <p:spPr>
          <a:xfrm>
            <a:off x="8001000" y="174465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401A0A98-ED8E-4B91-9F1A-61776F7A0FC9}"/>
              </a:ext>
            </a:extLst>
          </p:cNvPr>
          <p:cNvSpPr/>
          <p:nvPr/>
        </p:nvSpPr>
        <p:spPr>
          <a:xfrm>
            <a:off x="8458200" y="17526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7380559B-17CF-4663-827C-EA008932486D}"/>
              </a:ext>
            </a:extLst>
          </p:cNvPr>
          <p:cNvSpPr txBox="1"/>
          <p:nvPr/>
        </p:nvSpPr>
        <p:spPr>
          <a:xfrm>
            <a:off x="456031" y="91627"/>
            <a:ext cx="948994" cy="369332"/>
          </a:xfrm>
          <a:prstGeom prst="rect">
            <a:avLst/>
          </a:prstGeom>
          <a:noFill/>
        </p:spPr>
        <p:txBody>
          <a:bodyPr wrap="square" rtlCol="0">
            <a:spAutoFit/>
          </a:bodyPr>
          <a:lstStyle/>
          <a:p>
            <a:r>
              <a:rPr lang="en-US" b="1" dirty="0">
                <a:latin typeface="+mj-lt"/>
              </a:rPr>
              <a:t>t=1</a:t>
            </a:r>
          </a:p>
        </p:txBody>
      </p:sp>
      <p:sp>
        <p:nvSpPr>
          <p:cNvPr id="74" name="TextBox 73">
            <a:extLst>
              <a:ext uri="{FF2B5EF4-FFF2-40B4-BE49-F238E27FC236}">
                <a16:creationId xmlns:a16="http://schemas.microsoft.com/office/drawing/2014/main" id="{E5A339A8-D73D-44BC-84B3-C4208D583D0B}"/>
              </a:ext>
            </a:extLst>
          </p:cNvPr>
          <p:cNvSpPr txBox="1"/>
          <p:nvPr/>
        </p:nvSpPr>
        <p:spPr>
          <a:xfrm>
            <a:off x="2632406" y="87868"/>
            <a:ext cx="948994" cy="369332"/>
          </a:xfrm>
          <a:prstGeom prst="rect">
            <a:avLst/>
          </a:prstGeom>
          <a:noFill/>
        </p:spPr>
        <p:txBody>
          <a:bodyPr wrap="square" rtlCol="0">
            <a:spAutoFit/>
          </a:bodyPr>
          <a:lstStyle/>
          <a:p>
            <a:r>
              <a:rPr lang="en-US" b="1" dirty="0">
                <a:latin typeface="+mj-lt"/>
              </a:rPr>
              <a:t>t=2</a:t>
            </a:r>
          </a:p>
        </p:txBody>
      </p:sp>
      <p:sp>
        <p:nvSpPr>
          <p:cNvPr id="75" name="TextBox 74">
            <a:extLst>
              <a:ext uri="{FF2B5EF4-FFF2-40B4-BE49-F238E27FC236}">
                <a16:creationId xmlns:a16="http://schemas.microsoft.com/office/drawing/2014/main" id="{8ECD6768-0F9D-45C5-89C4-CFDE2679F7F6}"/>
              </a:ext>
            </a:extLst>
          </p:cNvPr>
          <p:cNvSpPr txBox="1"/>
          <p:nvPr/>
        </p:nvSpPr>
        <p:spPr>
          <a:xfrm>
            <a:off x="4994606" y="87868"/>
            <a:ext cx="948994" cy="369332"/>
          </a:xfrm>
          <a:prstGeom prst="rect">
            <a:avLst/>
          </a:prstGeom>
          <a:noFill/>
        </p:spPr>
        <p:txBody>
          <a:bodyPr wrap="square" rtlCol="0">
            <a:spAutoFit/>
          </a:bodyPr>
          <a:lstStyle/>
          <a:p>
            <a:r>
              <a:rPr lang="en-US" b="1" dirty="0">
                <a:latin typeface="+mj-lt"/>
              </a:rPr>
              <a:t>t=3</a:t>
            </a:r>
          </a:p>
        </p:txBody>
      </p:sp>
      <p:sp>
        <p:nvSpPr>
          <p:cNvPr id="76" name="TextBox 75">
            <a:extLst>
              <a:ext uri="{FF2B5EF4-FFF2-40B4-BE49-F238E27FC236}">
                <a16:creationId xmlns:a16="http://schemas.microsoft.com/office/drawing/2014/main" id="{FC3DFA21-5C82-447D-82C4-4E175876D47E}"/>
              </a:ext>
            </a:extLst>
          </p:cNvPr>
          <p:cNvSpPr txBox="1"/>
          <p:nvPr/>
        </p:nvSpPr>
        <p:spPr>
          <a:xfrm>
            <a:off x="7128206" y="87868"/>
            <a:ext cx="948994" cy="369332"/>
          </a:xfrm>
          <a:prstGeom prst="rect">
            <a:avLst/>
          </a:prstGeom>
          <a:noFill/>
        </p:spPr>
        <p:txBody>
          <a:bodyPr wrap="square" rtlCol="0">
            <a:spAutoFit/>
          </a:bodyPr>
          <a:lstStyle/>
          <a:p>
            <a:r>
              <a:rPr lang="en-US" b="1" dirty="0">
                <a:latin typeface="+mj-lt"/>
              </a:rPr>
              <a:t>t=4</a:t>
            </a:r>
          </a:p>
        </p:txBody>
      </p:sp>
    </p:spTree>
    <p:extLst>
      <p:ext uri="{BB962C8B-B14F-4D97-AF65-F5344CB8AC3E}">
        <p14:creationId xmlns:p14="http://schemas.microsoft.com/office/powerpoint/2010/main" val="2340950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53F235-6BF2-4695-8FEF-42FF90B32D3D}"/>
              </a:ext>
            </a:extLst>
          </p:cNvPr>
          <p:cNvSpPr>
            <a:spLocks noGrp="1"/>
          </p:cNvSpPr>
          <p:nvPr>
            <p:ph type="title"/>
          </p:nvPr>
        </p:nvSpPr>
        <p:spPr/>
        <p:txBody>
          <a:bodyPr/>
          <a:lstStyle/>
          <a:p>
            <a:r>
              <a:rPr lang="en-US" b="1" dirty="0"/>
              <a:t>Simple Individual Based Model</a:t>
            </a:r>
            <a:endParaRPr lang="en-US" dirty="0"/>
          </a:p>
        </p:txBody>
      </p:sp>
      <p:sp>
        <p:nvSpPr>
          <p:cNvPr id="4" name="Content Placeholder 3">
            <a:extLst>
              <a:ext uri="{FF2B5EF4-FFF2-40B4-BE49-F238E27FC236}">
                <a16:creationId xmlns:a16="http://schemas.microsoft.com/office/drawing/2014/main" id="{422D0D4A-D564-4DD5-83BC-C8C8C9D548FF}"/>
              </a:ext>
            </a:extLst>
          </p:cNvPr>
          <p:cNvSpPr>
            <a:spLocks noGrp="1"/>
          </p:cNvSpPr>
          <p:nvPr>
            <p:ph idx="1"/>
          </p:nvPr>
        </p:nvSpPr>
        <p:spPr/>
        <p:txBody>
          <a:bodyPr/>
          <a:lstStyle/>
          <a:p>
            <a:r>
              <a:rPr lang="en-US" dirty="0"/>
              <a:t>Tracks counts of </a:t>
            </a:r>
            <a:r>
              <a:rPr lang="en-US" dirty="0" err="1"/>
              <a:t>Susceptibles</a:t>
            </a:r>
            <a:r>
              <a:rPr lang="en-US" dirty="0"/>
              <a:t> (X), Infectious (Y), and Recovered (Z)</a:t>
            </a:r>
          </a:p>
          <a:p>
            <a:r>
              <a:rPr lang="en-US" dirty="0"/>
              <a:t>Each discrete time step, </a:t>
            </a:r>
          </a:p>
          <a:p>
            <a:pPr lvl="1"/>
            <a:r>
              <a:rPr lang="en-US" u="sng" dirty="0"/>
              <a:t>Chance of each Y infecting each X:</a:t>
            </a:r>
            <a:r>
              <a:rPr lang="en-US" dirty="0"/>
              <a:t> Causes count of X to go down and Y to go up by this amount</a:t>
            </a:r>
          </a:p>
          <a:p>
            <a:pPr lvl="1"/>
            <a:r>
              <a:rPr lang="en-US" u="sng" dirty="0"/>
              <a:t>Chance of each Y recovering:</a:t>
            </a:r>
            <a:r>
              <a:rPr lang="en-US" dirty="0"/>
              <a:t> Causes count of Y to go down and Z to go up by this amount</a:t>
            </a:r>
          </a:p>
          <a:p>
            <a:pPr lvl="1"/>
            <a:r>
              <a:rPr lang="en-US" u="sng" dirty="0"/>
              <a:t>Chance of each Z having immunity wane:</a:t>
            </a:r>
            <a:r>
              <a:rPr lang="en-US" dirty="0"/>
              <a:t> Causes count of Z to go down and X to go up by this amount</a:t>
            </a:r>
          </a:p>
        </p:txBody>
      </p:sp>
    </p:spTree>
    <p:extLst>
      <p:ext uri="{BB962C8B-B14F-4D97-AF65-F5344CB8AC3E}">
        <p14:creationId xmlns:p14="http://schemas.microsoft.com/office/powerpoint/2010/main" val="2897416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53F235-6BF2-4695-8FEF-42FF90B32D3D}"/>
              </a:ext>
            </a:extLst>
          </p:cNvPr>
          <p:cNvSpPr>
            <a:spLocks noGrp="1"/>
          </p:cNvSpPr>
          <p:nvPr>
            <p:ph type="title"/>
          </p:nvPr>
        </p:nvSpPr>
        <p:spPr/>
        <p:txBody>
          <a:bodyPr/>
          <a:lstStyle/>
          <a:p>
            <a:r>
              <a:rPr lang="en-US" b="1" dirty="0"/>
              <a:t>Simple Individual Based Model</a:t>
            </a:r>
            <a:endParaRPr lang="en-US" dirty="0"/>
          </a:p>
        </p:txBody>
      </p:sp>
      <p:sp>
        <p:nvSpPr>
          <p:cNvPr id="4" name="Content Placeholder 3">
            <a:extLst>
              <a:ext uri="{FF2B5EF4-FFF2-40B4-BE49-F238E27FC236}">
                <a16:creationId xmlns:a16="http://schemas.microsoft.com/office/drawing/2014/main" id="{422D0D4A-D564-4DD5-83BC-C8C8C9D548FF}"/>
              </a:ext>
            </a:extLst>
          </p:cNvPr>
          <p:cNvSpPr>
            <a:spLocks noGrp="1"/>
          </p:cNvSpPr>
          <p:nvPr>
            <p:ph idx="1"/>
          </p:nvPr>
        </p:nvSpPr>
        <p:spPr/>
        <p:txBody>
          <a:bodyPr/>
          <a:lstStyle/>
          <a:p>
            <a:r>
              <a:rPr lang="en-US" dirty="0"/>
              <a:t>For populations (N=X+Y+Z) of different sizes (10</a:t>
            </a:r>
            <a:r>
              <a:rPr lang="en-US" baseline="30000" dirty="0"/>
              <a:t>3</a:t>
            </a:r>
            <a:r>
              <a:rPr lang="en-US" dirty="0"/>
              <a:t>, 10</a:t>
            </a:r>
            <a:r>
              <a:rPr lang="en-US" baseline="30000" dirty="0"/>
              <a:t>4</a:t>
            </a:r>
            <a:r>
              <a:rPr lang="en-US" dirty="0"/>
              <a:t>, 10</a:t>
            </a:r>
            <a:r>
              <a:rPr lang="en-US" baseline="30000" dirty="0"/>
              <a:t>5</a:t>
            </a:r>
            <a:r>
              <a:rPr lang="en-US" dirty="0"/>
              <a:t>, 10</a:t>
            </a:r>
            <a:r>
              <a:rPr lang="en-US" baseline="30000" dirty="0"/>
              <a:t>7</a:t>
            </a:r>
            <a:r>
              <a:rPr lang="en-US" dirty="0"/>
              <a:t>) we do the following:</a:t>
            </a:r>
          </a:p>
          <a:p>
            <a:pPr lvl="1"/>
            <a:r>
              <a:rPr lang="en-US" dirty="0"/>
              <a:t>Run the model 200 times with each model run over 1000 days</a:t>
            </a:r>
          </a:p>
          <a:p>
            <a:pPr lvl="1"/>
            <a:r>
              <a:rPr lang="en-US" dirty="0"/>
              <a:t>For each model run, plot the counts of Infectious (Y) over time (ordering these by the # of infectious days) </a:t>
            </a:r>
          </a:p>
          <a:p>
            <a:r>
              <a:rPr lang="en-US" dirty="0"/>
              <a:t>Let’s look at the model code and the plotted results</a:t>
            </a:r>
          </a:p>
        </p:txBody>
      </p:sp>
    </p:spTree>
    <p:extLst>
      <p:ext uri="{BB962C8B-B14F-4D97-AF65-F5344CB8AC3E}">
        <p14:creationId xmlns:p14="http://schemas.microsoft.com/office/powerpoint/2010/main" val="20256346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CC823-9C33-4460-A0BB-BB202D1FB000}"/>
              </a:ext>
            </a:extLst>
          </p:cNvPr>
          <p:cNvSpPr/>
          <p:nvPr/>
        </p:nvSpPr>
        <p:spPr>
          <a:xfrm>
            <a:off x="381000" y="838200"/>
            <a:ext cx="8534400" cy="3477875"/>
          </a:xfrm>
          <a:prstGeom prst="rect">
            <a:avLst/>
          </a:prstGeom>
        </p:spPr>
        <p:txBody>
          <a:bodyPr wrap="square">
            <a:spAutoFit/>
          </a:bodyPr>
          <a:lstStyle/>
          <a:p>
            <a:r>
              <a:rPr lang="en-US" sz="2200" dirty="0">
                <a:latin typeface="Courier New" panose="02070309020205020404" pitchFamily="49" charset="0"/>
                <a:cs typeface="Courier New" panose="02070309020205020404" pitchFamily="49" charset="0"/>
              </a:rPr>
              <a:t># PARAMETER INTIATLIZATION</a:t>
            </a:r>
          </a:p>
          <a:p>
            <a:r>
              <a:rPr lang="en-US" sz="2200" dirty="0" err="1">
                <a:latin typeface="Courier New" panose="02070309020205020404" pitchFamily="49" charset="0"/>
                <a:cs typeface="Courier New" panose="02070309020205020404" pitchFamily="49" charset="0"/>
              </a:rPr>
              <a:t>r_transmission</a:t>
            </a:r>
            <a:r>
              <a:rPr lang="en-US" sz="2200" dirty="0">
                <a:latin typeface="Courier New" panose="02070309020205020404" pitchFamily="49" charset="0"/>
                <a:cs typeface="Courier New" panose="02070309020205020404" pitchFamily="49" charset="0"/>
              </a:rPr>
              <a:t>  &lt;- 0.03</a:t>
            </a:r>
          </a:p>
          <a:p>
            <a:r>
              <a:rPr lang="en-US" sz="2200" dirty="0" err="1">
                <a:latin typeface="Courier New" panose="02070309020205020404" pitchFamily="49" charset="0"/>
                <a:cs typeface="Courier New" panose="02070309020205020404" pitchFamily="49" charset="0"/>
              </a:rPr>
              <a:t>c_contacts</a:t>
            </a:r>
            <a:r>
              <a:rPr lang="en-US" sz="2200" dirty="0">
                <a:latin typeface="Courier New" panose="02070309020205020404" pitchFamily="49" charset="0"/>
                <a:cs typeface="Courier New" panose="02070309020205020404" pitchFamily="49" charset="0"/>
              </a:rPr>
              <a:t>      &lt;- 5</a:t>
            </a:r>
          </a:p>
          <a:p>
            <a:r>
              <a:rPr lang="en-US" sz="2200" dirty="0" err="1">
                <a:latin typeface="Courier New" panose="02070309020205020404" pitchFamily="49" charset="0"/>
                <a:cs typeface="Courier New" panose="02070309020205020404" pitchFamily="49" charset="0"/>
              </a:rPr>
              <a:t>c_beta</a:t>
            </a:r>
            <a:r>
              <a:rPr lang="en-US" sz="2200" dirty="0">
                <a:latin typeface="Courier New" panose="02070309020205020404" pitchFamily="49" charset="0"/>
                <a:cs typeface="Courier New" panose="02070309020205020404" pitchFamily="49" charset="0"/>
              </a:rPr>
              <a:t>          &lt;- </a:t>
            </a:r>
            <a:r>
              <a:rPr lang="en-US" sz="2200" dirty="0" err="1">
                <a:latin typeface="Courier New" panose="02070309020205020404" pitchFamily="49" charset="0"/>
                <a:cs typeface="Courier New" panose="02070309020205020404" pitchFamily="49" charset="0"/>
              </a:rPr>
              <a:t>r_transmission</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c_contacts</a:t>
            </a:r>
            <a:r>
              <a:rPr lang="en-US" sz="2200" dirty="0">
                <a:latin typeface="Courier New" panose="02070309020205020404" pitchFamily="49" charset="0"/>
                <a:cs typeface="Courier New" panose="02070309020205020404" pitchFamily="49" charset="0"/>
              </a:rPr>
              <a:t> </a:t>
            </a:r>
          </a:p>
          <a:p>
            <a:r>
              <a:rPr lang="en-US" sz="2200" dirty="0" err="1">
                <a:latin typeface="Courier New" panose="02070309020205020404" pitchFamily="49" charset="0"/>
                <a:cs typeface="Courier New" panose="02070309020205020404" pitchFamily="49" charset="0"/>
              </a:rPr>
              <a:t>c_gamma</a:t>
            </a:r>
            <a:r>
              <a:rPr lang="en-US" sz="2200" dirty="0">
                <a:latin typeface="Courier New" panose="02070309020205020404" pitchFamily="49" charset="0"/>
                <a:cs typeface="Courier New" panose="02070309020205020404" pitchFamily="49" charset="0"/>
              </a:rPr>
              <a:t>         &lt;- 1/10</a:t>
            </a:r>
          </a:p>
          <a:p>
            <a:r>
              <a:rPr lang="en-US" sz="2200" dirty="0" err="1">
                <a:latin typeface="Courier New" panose="02070309020205020404" pitchFamily="49" charset="0"/>
                <a:cs typeface="Courier New" panose="02070309020205020404" pitchFamily="49" charset="0"/>
              </a:rPr>
              <a:t>c_omega</a:t>
            </a:r>
            <a:r>
              <a:rPr lang="en-US" sz="2200" dirty="0">
                <a:latin typeface="Courier New" panose="02070309020205020404" pitchFamily="49" charset="0"/>
                <a:cs typeface="Courier New" panose="02070309020205020404" pitchFamily="49" charset="0"/>
              </a:rPr>
              <a:t>         &lt;- 1/400</a:t>
            </a:r>
          </a:p>
          <a:p>
            <a:r>
              <a:rPr lang="en-US" sz="2200" dirty="0" err="1">
                <a:latin typeface="Courier New" panose="02070309020205020404" pitchFamily="49" charset="0"/>
                <a:cs typeface="Courier New" panose="02070309020205020404" pitchFamily="49" charset="0"/>
              </a:rPr>
              <a:t>beta_mult</a:t>
            </a:r>
            <a:r>
              <a:rPr lang="en-US" sz="2200" dirty="0">
                <a:latin typeface="Courier New" panose="02070309020205020404" pitchFamily="49" charset="0"/>
                <a:cs typeface="Courier New" panose="02070309020205020404" pitchFamily="49" charset="0"/>
              </a:rPr>
              <a:t> &lt;- 1.25</a:t>
            </a:r>
          </a:p>
          <a:p>
            <a:r>
              <a:rPr lang="en-US" sz="2200" dirty="0" err="1">
                <a:latin typeface="Courier New" panose="02070309020205020404" pitchFamily="49" charset="0"/>
                <a:cs typeface="Courier New" panose="02070309020205020404" pitchFamily="49" charset="0"/>
              </a:rPr>
              <a:t>c_end_time</a:t>
            </a:r>
            <a:r>
              <a:rPr lang="en-US" sz="2200" dirty="0">
                <a:latin typeface="Courier New" panose="02070309020205020404" pitchFamily="49" charset="0"/>
                <a:cs typeface="Courier New" panose="02070309020205020404" pitchFamily="49" charset="0"/>
              </a:rPr>
              <a:t> &lt;- 1000</a:t>
            </a:r>
          </a:p>
          <a:p>
            <a:r>
              <a:rPr lang="en-US" sz="2200" dirty="0" err="1">
                <a:latin typeface="Courier New" panose="02070309020205020404" pitchFamily="49" charset="0"/>
                <a:cs typeface="Courier New" panose="02070309020205020404" pitchFamily="49" charset="0"/>
              </a:rPr>
              <a:t>n_sims</a:t>
            </a:r>
            <a:r>
              <a:rPr lang="en-US" sz="2200" dirty="0">
                <a:latin typeface="Courier New" panose="02070309020205020404" pitchFamily="49" charset="0"/>
                <a:cs typeface="Courier New" panose="02070309020205020404" pitchFamily="49" charset="0"/>
              </a:rPr>
              <a:t> &lt;- 200</a:t>
            </a:r>
          </a:p>
          <a:p>
            <a:r>
              <a:rPr lang="en-US" sz="2200" dirty="0" err="1">
                <a:latin typeface="Courier New" panose="02070309020205020404" pitchFamily="49" charset="0"/>
                <a:cs typeface="Courier New" panose="02070309020205020404" pitchFamily="49" charset="0"/>
              </a:rPr>
              <a:t>pidx</a:t>
            </a:r>
            <a:r>
              <a:rPr lang="en-US" sz="2200" dirty="0">
                <a:latin typeface="Courier New" panose="02070309020205020404" pitchFamily="49" charset="0"/>
                <a:cs typeface="Courier New" panose="02070309020205020404" pitchFamily="49" charset="0"/>
              </a:rPr>
              <a:t> &lt;- 1</a:t>
            </a:r>
          </a:p>
        </p:txBody>
      </p:sp>
    </p:spTree>
    <p:extLst>
      <p:ext uri="{BB962C8B-B14F-4D97-AF65-F5344CB8AC3E}">
        <p14:creationId xmlns:p14="http://schemas.microsoft.com/office/powerpoint/2010/main" val="2127431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CC823-9C33-4460-A0BB-BB202D1FB000}"/>
              </a:ext>
            </a:extLst>
          </p:cNvPr>
          <p:cNvSpPr/>
          <p:nvPr/>
        </p:nvSpPr>
        <p:spPr>
          <a:xfrm>
            <a:off x="381000" y="838200"/>
            <a:ext cx="8534400" cy="4832092"/>
          </a:xfrm>
          <a:prstGeom prst="rect">
            <a:avLst/>
          </a:prstGeom>
        </p:spPr>
        <p:txBody>
          <a:bodyPr wrap="square">
            <a:spAutoFit/>
          </a:bodyPr>
          <a:lstStyle/>
          <a:p>
            <a:r>
              <a:rPr lang="en-US" sz="2200" dirty="0">
                <a:latin typeface="Courier New" panose="02070309020205020404" pitchFamily="49" charset="0"/>
                <a:cs typeface="Courier New" panose="02070309020205020404" pitchFamily="49" charset="0"/>
              </a:rPr>
              <a:t># THE LOOP TO ANALYZE DIFFERENT POPULATION SIZES</a:t>
            </a:r>
          </a:p>
          <a:p>
            <a:r>
              <a:rPr lang="en-US" sz="2200" dirty="0">
                <a:latin typeface="Courier New" panose="02070309020205020404" pitchFamily="49" charset="0"/>
                <a:cs typeface="Courier New" panose="02070309020205020404" pitchFamily="49" charset="0"/>
              </a:rPr>
              <a:t>for(</a:t>
            </a:r>
            <a:r>
              <a:rPr lang="en-US" sz="2200" dirty="0" err="1">
                <a:latin typeface="Courier New" panose="02070309020205020404" pitchFamily="49" charset="0"/>
                <a:cs typeface="Courier New" panose="02070309020205020404" pitchFamily="49" charset="0"/>
              </a:rPr>
              <a:t>pop_size</a:t>
            </a:r>
            <a:r>
              <a:rPr lang="en-US" sz="2200" dirty="0">
                <a:latin typeface="Courier New" panose="02070309020205020404" pitchFamily="49" charset="0"/>
                <a:cs typeface="Courier New" panose="02070309020205020404" pitchFamily="49" charset="0"/>
              </a:rPr>
              <a:t> in c(1000, 10000, 100000, 10000000)) {</a:t>
            </a:r>
          </a:p>
          <a:p>
            <a:r>
              <a:rPr lang="en-US" sz="2200" dirty="0">
                <a:latin typeface="Courier New" panose="02070309020205020404" pitchFamily="49" charset="0"/>
                <a:cs typeface="Courier New" panose="02070309020205020404" pitchFamily="49" charset="0"/>
              </a:rPr>
              <a:t>  # INITIALIZATION: </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c_Ninit</a:t>
            </a:r>
            <a:r>
              <a:rPr lang="en-US" sz="2200" dirty="0">
                <a:latin typeface="Courier New" panose="02070309020205020404" pitchFamily="49" charset="0"/>
                <a:cs typeface="Courier New" panose="02070309020205020404" pitchFamily="49" charset="0"/>
              </a:rPr>
              <a:t> &lt;- </a:t>
            </a:r>
            <a:r>
              <a:rPr lang="en-US" sz="2200" dirty="0" err="1">
                <a:latin typeface="Courier New" panose="02070309020205020404" pitchFamily="49" charset="0"/>
                <a:cs typeface="Courier New" panose="02070309020205020404" pitchFamily="49" charset="0"/>
              </a:rPr>
              <a:t>pop_size</a:t>
            </a:r>
            <a:endParaRPr lang="en-US" sz="2200" dirty="0">
              <a:latin typeface="Courier New" panose="02070309020205020404" pitchFamily="49" charset="0"/>
              <a:cs typeface="Courier New" panose="02070309020205020404" pitchFamily="49" charset="0"/>
            </a:endParaRP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START WITH 10 INFECTIOUS (Y)</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c_Yinit</a:t>
            </a:r>
            <a:r>
              <a:rPr lang="en-US" sz="2200" dirty="0">
                <a:latin typeface="Courier New" panose="02070309020205020404" pitchFamily="49" charset="0"/>
                <a:cs typeface="Courier New" panose="02070309020205020404" pitchFamily="49" charset="0"/>
              </a:rPr>
              <a:t> &lt;- 10</a:t>
            </a:r>
          </a:p>
          <a:p>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EVERYONE ELSE IS SUSCEPTIBLE (X)</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c_Xinit</a:t>
            </a:r>
            <a:r>
              <a:rPr lang="en-US" sz="2200" dirty="0">
                <a:latin typeface="Courier New" panose="02070309020205020404" pitchFamily="49" charset="0"/>
                <a:cs typeface="Courier New" panose="02070309020205020404" pitchFamily="49" charset="0"/>
              </a:rPr>
              <a:t> &lt;- </a:t>
            </a:r>
            <a:r>
              <a:rPr lang="en-US" sz="2200" dirty="0" err="1">
                <a:latin typeface="Courier New" panose="02070309020205020404" pitchFamily="49" charset="0"/>
                <a:cs typeface="Courier New" panose="02070309020205020404" pitchFamily="49" charset="0"/>
              </a:rPr>
              <a:t>c_Ninit</a:t>
            </a:r>
            <a:r>
              <a:rPr lang="en-US" sz="2200" dirty="0">
                <a:latin typeface="Courier New" panose="02070309020205020404" pitchFamily="49" charset="0"/>
                <a:cs typeface="Courier New" panose="02070309020205020404" pitchFamily="49" charset="0"/>
              </a:rPr>
              <a:t> - </a:t>
            </a:r>
            <a:r>
              <a:rPr lang="en-US" sz="2200" dirty="0" err="1">
                <a:latin typeface="Courier New" panose="02070309020205020404" pitchFamily="49" charset="0"/>
                <a:cs typeface="Courier New" panose="02070309020205020404" pitchFamily="49" charset="0"/>
              </a:rPr>
              <a:t>c_Yinit</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a:t>
            </a:r>
          </a:p>
          <a:p>
            <a:r>
              <a:rPr lang="en-US" sz="2200" dirty="0">
                <a:latin typeface="Courier New" panose="02070309020205020404" pitchFamily="49" charset="0"/>
                <a:cs typeface="Courier New" panose="02070309020205020404" pitchFamily="49" charset="0"/>
              </a:rPr>
              <a:t>  # MATRIX TO HOLD SIMULATION OUTPUTS</a:t>
            </a:r>
          </a:p>
          <a:p>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m_sims</a:t>
            </a:r>
            <a:r>
              <a:rPr lang="en-US" sz="2200" dirty="0">
                <a:latin typeface="Courier New" panose="02070309020205020404" pitchFamily="49" charset="0"/>
                <a:cs typeface="Courier New" panose="02070309020205020404" pitchFamily="49" charset="0"/>
              </a:rPr>
              <a:t> &lt;- c()</a:t>
            </a:r>
          </a:p>
        </p:txBody>
      </p:sp>
    </p:spTree>
    <p:extLst>
      <p:ext uri="{BB962C8B-B14F-4D97-AF65-F5344CB8AC3E}">
        <p14:creationId xmlns:p14="http://schemas.microsoft.com/office/powerpoint/2010/main" val="323179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C45E17-5D55-4624-B136-E198D594F931}"/>
              </a:ext>
            </a:extLst>
          </p:cNvPr>
          <p:cNvPicPr>
            <a:picLocks noChangeAspect="1"/>
          </p:cNvPicPr>
          <p:nvPr/>
        </p:nvPicPr>
        <p:blipFill>
          <a:blip r:embed="rId2"/>
          <a:stretch>
            <a:fillRect/>
          </a:stretch>
        </p:blipFill>
        <p:spPr>
          <a:xfrm>
            <a:off x="543524" y="0"/>
            <a:ext cx="8056951" cy="6858000"/>
          </a:xfrm>
          <a:prstGeom prst="rect">
            <a:avLst/>
          </a:prstGeom>
        </p:spPr>
      </p:pic>
      <p:sp>
        <p:nvSpPr>
          <p:cNvPr id="4" name="TextBox 3">
            <a:extLst>
              <a:ext uri="{FF2B5EF4-FFF2-40B4-BE49-F238E27FC236}">
                <a16:creationId xmlns:a16="http://schemas.microsoft.com/office/drawing/2014/main" id="{66774119-BBFE-49C4-8CA6-71ADCEA81B26}"/>
              </a:ext>
            </a:extLst>
          </p:cNvPr>
          <p:cNvSpPr txBox="1"/>
          <p:nvPr/>
        </p:nvSpPr>
        <p:spPr>
          <a:xfrm>
            <a:off x="381000" y="990600"/>
            <a:ext cx="3018455" cy="70788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2000" b="1" dirty="0">
                <a:latin typeface="+mj-lt"/>
              </a:rPr>
              <a:t>What do you notice about </a:t>
            </a:r>
          </a:p>
          <a:p>
            <a:r>
              <a:rPr lang="en-US" sz="2000" b="1" dirty="0">
                <a:latin typeface="+mj-lt"/>
              </a:rPr>
              <a:t>this incidence data?</a:t>
            </a:r>
          </a:p>
        </p:txBody>
      </p:sp>
    </p:spTree>
    <p:extLst>
      <p:ext uri="{BB962C8B-B14F-4D97-AF65-F5344CB8AC3E}">
        <p14:creationId xmlns:p14="http://schemas.microsoft.com/office/powerpoint/2010/main" val="357193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CC823-9C33-4460-A0BB-BB202D1FB000}"/>
              </a:ext>
            </a:extLst>
          </p:cNvPr>
          <p:cNvSpPr/>
          <p:nvPr/>
        </p:nvSpPr>
        <p:spPr>
          <a:xfrm>
            <a:off x="152400" y="838200"/>
            <a:ext cx="8915400" cy="4708981"/>
          </a:xfrm>
          <a:prstGeom prst="rect">
            <a:avLst/>
          </a:prstGeom>
        </p:spPr>
        <p:txBody>
          <a:bodyPr wrap="square">
            <a:spAutoFit/>
          </a:bodyPr>
          <a:lstStyle/>
          <a:p>
            <a:r>
              <a:rPr lang="en-US" sz="2000" dirty="0">
                <a:latin typeface="Courier New" panose="02070309020205020404" pitchFamily="49" charset="0"/>
                <a:cs typeface="Courier New" panose="02070309020205020404" pitchFamily="49" charset="0"/>
              </a:rPr>
              <a:t>for(ss in 1:n_sims) {</a:t>
            </a:r>
          </a:p>
          <a:p>
            <a:r>
              <a:rPr lang="en-US" sz="2000" dirty="0">
                <a:latin typeface="Courier New" panose="02070309020205020404" pitchFamily="49" charset="0"/>
                <a:cs typeface="Courier New" panose="02070309020205020404" pitchFamily="49" charset="0"/>
              </a:rPr>
              <a:t>    # INITIALIZE THE MATRIX WE WILL USE TO KEEP </a:t>
            </a:r>
          </a:p>
          <a:p>
            <a:r>
              <a:rPr lang="en-US" sz="2000" dirty="0">
                <a:latin typeface="Courier New" panose="02070309020205020404" pitchFamily="49" charset="0"/>
                <a:cs typeface="Courier New" panose="02070309020205020404" pitchFamily="49" charset="0"/>
              </a:rPr>
              <a:t>    # TRACK OF COUNTS OF X, Y, Z</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m_trace</a:t>
            </a:r>
            <a:r>
              <a:rPr lang="en-US" sz="2000" dirty="0">
                <a:latin typeface="Courier New" panose="02070309020205020404" pitchFamily="49" charset="0"/>
                <a:cs typeface="Courier New" panose="02070309020205020404" pitchFamily="49" charset="0"/>
              </a:rPr>
              <a:t> &lt;- matrix(0, </a:t>
            </a:r>
            <a:r>
              <a:rPr lang="en-US" sz="2000" dirty="0" err="1">
                <a:latin typeface="Courier New" panose="02070309020205020404" pitchFamily="49" charset="0"/>
                <a:cs typeface="Courier New" panose="02070309020205020404" pitchFamily="49" charset="0"/>
              </a:rPr>
              <a:t>nrow</a:t>
            </a:r>
            <a:r>
              <a:rPr lang="en-US" sz="2000" dirty="0">
                <a:latin typeface="Courier New" panose="02070309020205020404" pitchFamily="49" charset="0"/>
                <a:cs typeface="Courier New" panose="02070309020205020404" pitchFamily="49" charset="0"/>
              </a:rPr>
              <a:t> = c_end_time+1, </a:t>
            </a:r>
            <a:r>
              <a:rPr lang="en-US" sz="2000" dirty="0" err="1">
                <a:latin typeface="Courier New" panose="02070309020205020404" pitchFamily="49" charset="0"/>
                <a:cs typeface="Courier New" panose="02070309020205020404" pitchFamily="49" charset="0"/>
              </a:rPr>
              <a:t>ncol</a:t>
            </a:r>
            <a:r>
              <a:rPr lang="en-US" sz="2000" dirty="0">
                <a:latin typeface="Courier New" panose="02070309020205020404" pitchFamily="49" charset="0"/>
                <a:cs typeface="Courier New" panose="02070309020205020404" pitchFamily="49" charset="0"/>
              </a:rPr>
              <a:t> = 3)</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 INIT STARTING POPULATION</a:t>
            </a:r>
          </a:p>
          <a:p>
            <a:r>
              <a:rPr lang="en-US" sz="2000" dirty="0">
                <a:latin typeface="Courier New" panose="02070309020205020404" pitchFamily="49" charset="0"/>
                <a:cs typeface="Courier New" panose="02070309020205020404" pitchFamily="49" charset="0"/>
              </a:rPr>
              <a:t>    for(j in 1:ncol(</a:t>
            </a:r>
            <a:r>
              <a:rPr lang="en-US" sz="2000" dirty="0" err="1">
                <a:latin typeface="Courier New" panose="02070309020205020404" pitchFamily="49" charset="0"/>
                <a:cs typeface="Courier New" panose="02070309020205020404" pitchFamily="49" charset="0"/>
              </a:rPr>
              <a:t>m_trace</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m_trace</a:t>
            </a:r>
            <a:r>
              <a:rPr lang="en-US" sz="2000" dirty="0">
                <a:latin typeface="Courier New" panose="02070309020205020404" pitchFamily="49" charset="0"/>
                <a:cs typeface="Courier New" panose="02070309020205020404" pitchFamily="49" charset="0"/>
              </a:rPr>
              <a:t>[1,j] &lt;- </a:t>
            </a:r>
            <a:r>
              <a:rPr lang="en-US" sz="2000" dirty="0" err="1">
                <a:latin typeface="Courier New" panose="02070309020205020404" pitchFamily="49" charset="0"/>
                <a:cs typeface="Courier New" panose="02070309020205020404" pitchFamily="49" charset="0"/>
              </a:rPr>
              <a:t>ifelse</a:t>
            </a:r>
            <a:r>
              <a:rPr lang="en-US" sz="2000" dirty="0">
                <a:latin typeface="Courier New" panose="02070309020205020404" pitchFamily="49" charset="0"/>
                <a:cs typeface="Courier New" panose="02070309020205020404" pitchFamily="49" charset="0"/>
              </a:rPr>
              <a:t>(j==1, </a:t>
            </a:r>
            <a:r>
              <a:rPr lang="en-US" sz="2000" dirty="0" err="1">
                <a:latin typeface="Courier New" panose="02070309020205020404" pitchFamily="49" charset="0"/>
                <a:cs typeface="Courier New" panose="02070309020205020404" pitchFamily="49" charset="0"/>
              </a:rPr>
              <a:t>c_Xinit</a:t>
            </a:r>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ifelse</a:t>
            </a:r>
            <a:r>
              <a:rPr lang="en-US" sz="2000" dirty="0">
                <a:latin typeface="Courier New" panose="02070309020205020404" pitchFamily="49" charset="0"/>
                <a:cs typeface="Courier New" panose="02070309020205020404" pitchFamily="49" charset="0"/>
              </a:rPr>
              <a:t>(j==2, </a:t>
            </a:r>
            <a:r>
              <a:rPr lang="en-US" sz="2000" dirty="0" err="1">
                <a:latin typeface="Courier New" panose="02070309020205020404" pitchFamily="49" charset="0"/>
                <a:cs typeface="Courier New" panose="02070309020205020404" pitchFamily="49" charset="0"/>
              </a:rPr>
              <a:t>c_Yinit</a:t>
            </a:r>
            <a:r>
              <a:rPr lang="en-US" sz="2000" dirty="0">
                <a:latin typeface="Courier New" panose="02070309020205020404" pitchFamily="49" charset="0"/>
                <a:cs typeface="Courier New" panose="02070309020205020404" pitchFamily="49" charset="0"/>
              </a:rPr>
              <a:t>, 0))</a:t>
            </a:r>
          </a:p>
          <a:p>
            <a:r>
              <a:rPr lang="en-US" sz="2000" dirty="0">
                <a:latin typeface="Courier New" panose="02070309020205020404" pitchFamily="49" charset="0"/>
                <a:cs typeface="Courier New" panose="02070309020205020404" pitchFamily="49" charset="0"/>
              </a:rPr>
              <a:t>    }</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 SEE NEXT SLIDE FOR CODE FOREACH MODEL TIME STEP</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m_sims</a:t>
            </a:r>
            <a:r>
              <a:rPr lang="en-US" sz="2000" dirty="0">
                <a:latin typeface="Courier New" panose="02070309020205020404" pitchFamily="49" charset="0"/>
                <a:cs typeface="Courier New" panose="02070309020205020404" pitchFamily="49" charset="0"/>
              </a:rPr>
              <a:t> &lt;- </a:t>
            </a:r>
            <a:r>
              <a:rPr lang="en-US" sz="2000" dirty="0" err="1">
                <a:latin typeface="Courier New" panose="02070309020205020404" pitchFamily="49" charset="0"/>
                <a:cs typeface="Courier New" panose="02070309020205020404" pitchFamily="49" charset="0"/>
              </a:rPr>
              <a:t>rbind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m_sims</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m_trace</a:t>
            </a:r>
            <a:r>
              <a:rPr lang="en-US" sz="2000" dirty="0">
                <a:latin typeface="Courier New" panose="02070309020205020404" pitchFamily="49" charset="0"/>
                <a:cs typeface="Courier New" panose="02070309020205020404" pitchFamily="49" charset="0"/>
              </a:rPr>
              <a:t>[,2])</a:t>
            </a:r>
          </a:p>
          <a:p>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8440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4CC823-9C33-4460-A0BB-BB202D1FB000}"/>
              </a:ext>
            </a:extLst>
          </p:cNvPr>
          <p:cNvSpPr/>
          <p:nvPr/>
        </p:nvSpPr>
        <p:spPr>
          <a:xfrm>
            <a:off x="381000" y="838200"/>
            <a:ext cx="8534400" cy="5909310"/>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 for(</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in 2:nrow(</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CURRENT POPULATION AND INFECTIOUS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N_prev</a:t>
            </a:r>
            <a:r>
              <a:rPr lang="en-US" dirty="0">
                <a:latin typeface="Courier New" panose="02070309020205020404" pitchFamily="49" charset="0"/>
                <a:cs typeface="Courier New" panose="02070309020205020404" pitchFamily="49" charset="0"/>
              </a:rPr>
              <a:t> &lt;- sum(</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Y_prev</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[i-1,2]</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CONVERT FROM RATES TO PERIOD PROBABILITIES</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p_transmission</a:t>
            </a:r>
            <a:r>
              <a:rPr lang="en-US" dirty="0">
                <a:latin typeface="Courier New" panose="02070309020205020404" pitchFamily="49" charset="0"/>
                <a:cs typeface="Courier New" panose="02070309020205020404" pitchFamily="49" charset="0"/>
              </a:rPr>
              <a:t> &lt;- 1-exp(-1*(</a:t>
            </a:r>
            <a:r>
              <a:rPr lang="en-US" dirty="0" err="1">
                <a:latin typeface="Courier New" panose="02070309020205020404" pitchFamily="49" charset="0"/>
                <a:cs typeface="Courier New" panose="02070309020205020404" pitchFamily="49" charset="0"/>
              </a:rPr>
              <a:t>beta_mult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c_beta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p_recovery</a:t>
            </a:r>
            <a:r>
              <a:rPr lang="en-US" dirty="0">
                <a:latin typeface="Courier New" panose="02070309020205020404" pitchFamily="49" charset="0"/>
                <a:cs typeface="Courier New" panose="02070309020205020404" pitchFamily="49" charset="0"/>
              </a:rPr>
              <a:t>     &lt;- 1-exp(-1*(</a:t>
            </a:r>
            <a:r>
              <a:rPr lang="en-US" dirty="0" err="1">
                <a:latin typeface="Courier New" panose="02070309020205020404" pitchFamily="49" charset="0"/>
                <a:cs typeface="Courier New" panose="02070309020205020404" pitchFamily="49" charset="0"/>
              </a:rPr>
              <a:t>c_gamma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p_waning</a:t>
            </a:r>
            <a:r>
              <a:rPr lang="en-US" dirty="0">
                <a:latin typeface="Courier New" panose="02070309020205020404" pitchFamily="49" charset="0"/>
                <a:cs typeface="Courier New" panose="02070309020205020404" pitchFamily="49" charset="0"/>
              </a:rPr>
              <a:t>       &lt;- 1-exp(-1*(</a:t>
            </a:r>
            <a:r>
              <a:rPr lang="en-US" dirty="0" err="1">
                <a:latin typeface="Courier New" panose="02070309020205020404" pitchFamily="49" charset="0"/>
                <a:cs typeface="Courier New" panose="02070309020205020404" pitchFamily="49" charset="0"/>
              </a:rPr>
              <a:t>c_omega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 CHANGES ARE BINOMIAL DISTRIBUTED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deltaX</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rbinom</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[i-1,1],</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p_transmission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Y_prev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N_prev</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deltaY</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rbinom</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[i-1,2],</a:t>
            </a:r>
            <a:r>
              <a:rPr lang="en-US" dirty="0" err="1">
                <a:latin typeface="Courier New" panose="02070309020205020404" pitchFamily="49" charset="0"/>
                <a:cs typeface="Courier New" panose="02070309020205020404" pitchFamily="49" charset="0"/>
              </a:rPr>
              <a:t>p_recovery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deltaZ</a:t>
            </a:r>
            <a:r>
              <a:rPr lang="en-US" dirty="0">
                <a:latin typeface="Courier New" panose="02070309020205020404" pitchFamily="49" charset="0"/>
                <a:cs typeface="Courier New" panose="02070309020205020404" pitchFamily="49" charset="0"/>
              </a:rPr>
              <a:t> &lt;- </a:t>
            </a:r>
            <a:r>
              <a:rPr lang="en-US" dirty="0" err="1">
                <a:latin typeface="Courier New" panose="02070309020205020404" pitchFamily="49" charset="0"/>
                <a:cs typeface="Courier New" panose="02070309020205020404" pitchFamily="49" charset="0"/>
              </a:rPr>
              <a:t>rbinom</a:t>
            </a:r>
            <a:r>
              <a:rPr lang="en-US" dirty="0">
                <a:latin typeface="Courier New" panose="02070309020205020404" pitchFamily="49" charset="0"/>
                <a:cs typeface="Courier New" panose="02070309020205020404" pitchFamily="49" charset="0"/>
              </a:rPr>
              <a:t>(1,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[i-1,3],</a:t>
            </a:r>
            <a:r>
              <a:rPr lang="en-US" dirty="0" err="1">
                <a:latin typeface="Courier New" panose="02070309020205020404" pitchFamily="49" charset="0"/>
                <a:cs typeface="Courier New" panose="02070309020205020404" pitchFamily="49" charset="0"/>
              </a:rPr>
              <a:t>p_waning</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UPDATE COUNTS FROM TIME i-1 TO TIME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1] &lt;-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 1] - </a:t>
            </a:r>
            <a:r>
              <a:rPr lang="en-US" dirty="0" err="1">
                <a:latin typeface="Courier New" panose="02070309020205020404" pitchFamily="49" charset="0"/>
                <a:cs typeface="Courier New" panose="02070309020205020404" pitchFamily="49" charset="0"/>
              </a:rPr>
              <a:t>deltaX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deltaZ</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2] &lt;-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 2] + </a:t>
            </a:r>
            <a:r>
              <a:rPr lang="en-US" dirty="0" err="1">
                <a:latin typeface="Courier New" panose="02070309020205020404" pitchFamily="49" charset="0"/>
                <a:cs typeface="Courier New" panose="02070309020205020404" pitchFamily="49" charset="0"/>
              </a:rPr>
              <a:t>deltaX</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deltaY</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3] &lt;- </a:t>
            </a:r>
            <a:r>
              <a:rPr lang="en-US" dirty="0" err="1">
                <a:latin typeface="Courier New" panose="02070309020205020404" pitchFamily="49" charset="0"/>
                <a:cs typeface="Courier New" panose="02070309020205020404" pitchFamily="49" charset="0"/>
              </a:rPr>
              <a:t>m_trace</a:t>
            </a:r>
            <a:r>
              <a:rPr lang="en-US" dirty="0">
                <a:latin typeface="Courier New" panose="02070309020205020404" pitchFamily="49" charset="0"/>
                <a:cs typeface="Courier New" panose="02070309020205020404" pitchFamily="49" charset="0"/>
              </a:rPr>
              <a:t>[i-1, 3] + </a:t>
            </a:r>
            <a:r>
              <a:rPr lang="en-US" dirty="0" err="1">
                <a:latin typeface="Courier New" panose="02070309020205020404" pitchFamily="49" charset="0"/>
                <a:cs typeface="Courier New" panose="02070309020205020404" pitchFamily="49" charset="0"/>
              </a:rPr>
              <a:t>deltaY</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deltaZ</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297144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C3EF91D-7B0E-4166-BF1A-71446CD009D0}"/>
              </a:ext>
            </a:extLst>
          </p:cNvPr>
          <p:cNvCxnSpPr>
            <a:cxnSpLocks/>
          </p:cNvCxnSpPr>
          <p:nvPr/>
        </p:nvCxnSpPr>
        <p:spPr>
          <a:xfrm flipH="1">
            <a:off x="1291111" y="1688068"/>
            <a:ext cx="7071" cy="441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166FE8-F6E5-47EB-8FD7-6C0B99A32FD4}"/>
              </a:ext>
            </a:extLst>
          </p:cNvPr>
          <p:cNvCxnSpPr>
            <a:cxnSpLocks/>
          </p:cNvCxnSpPr>
          <p:nvPr/>
        </p:nvCxnSpPr>
        <p:spPr>
          <a:xfrm flipH="1">
            <a:off x="1298182" y="6107668"/>
            <a:ext cx="64132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591191-7180-432B-9955-56841AF672CA}"/>
              </a:ext>
            </a:extLst>
          </p:cNvPr>
          <p:cNvSpPr txBox="1"/>
          <p:nvPr/>
        </p:nvSpPr>
        <p:spPr>
          <a:xfrm>
            <a:off x="7345681" y="6107668"/>
            <a:ext cx="731519" cy="369332"/>
          </a:xfrm>
          <a:prstGeom prst="rect">
            <a:avLst/>
          </a:prstGeom>
          <a:noFill/>
        </p:spPr>
        <p:txBody>
          <a:bodyPr wrap="square" rtlCol="0">
            <a:spAutoFit/>
          </a:bodyPr>
          <a:lstStyle/>
          <a:p>
            <a:r>
              <a:rPr lang="en-US" b="1" dirty="0">
                <a:latin typeface="+mj-lt"/>
              </a:rPr>
              <a:t>Time</a:t>
            </a:r>
          </a:p>
        </p:txBody>
      </p:sp>
      <p:sp>
        <p:nvSpPr>
          <p:cNvPr id="10" name="TextBox 9">
            <a:extLst>
              <a:ext uri="{FF2B5EF4-FFF2-40B4-BE49-F238E27FC236}">
                <a16:creationId xmlns:a16="http://schemas.microsoft.com/office/drawing/2014/main" id="{0A851239-BBCF-48E6-BC4C-A90DF048CDF1}"/>
              </a:ext>
            </a:extLst>
          </p:cNvPr>
          <p:cNvSpPr txBox="1"/>
          <p:nvPr/>
        </p:nvSpPr>
        <p:spPr>
          <a:xfrm rot="16200000">
            <a:off x="337169" y="1910885"/>
            <a:ext cx="1552694" cy="369332"/>
          </a:xfrm>
          <a:prstGeom prst="rect">
            <a:avLst/>
          </a:prstGeom>
          <a:noFill/>
        </p:spPr>
        <p:txBody>
          <a:bodyPr wrap="square" rtlCol="0">
            <a:spAutoFit/>
          </a:bodyPr>
          <a:lstStyle/>
          <a:p>
            <a:r>
              <a:rPr lang="en-US" b="1" dirty="0">
                <a:latin typeface="+mj-lt"/>
              </a:rPr>
              <a:t># Infectious</a:t>
            </a:r>
          </a:p>
        </p:txBody>
      </p:sp>
      <p:sp>
        <p:nvSpPr>
          <p:cNvPr id="11" name="Freeform: Shape 10">
            <a:extLst>
              <a:ext uri="{FF2B5EF4-FFF2-40B4-BE49-F238E27FC236}">
                <a16:creationId xmlns:a16="http://schemas.microsoft.com/office/drawing/2014/main" id="{B656FACC-D7D5-4D22-9213-64998604E391}"/>
              </a:ext>
            </a:extLst>
          </p:cNvPr>
          <p:cNvSpPr/>
          <p:nvPr/>
        </p:nvSpPr>
        <p:spPr>
          <a:xfrm>
            <a:off x="1273242" y="5101641"/>
            <a:ext cx="1335136" cy="1015377"/>
          </a:xfrm>
          <a:custGeom>
            <a:avLst/>
            <a:gdLst>
              <a:gd name="connsiteX0" fmla="*/ 0 w 1335136"/>
              <a:gd name="connsiteY0" fmla="*/ 1015377 h 1015377"/>
              <a:gd name="connsiteX1" fmla="*/ 746106 w 1335136"/>
              <a:gd name="connsiteY1" fmla="*/ 617080 h 1015377"/>
              <a:gd name="connsiteX2" fmla="*/ 1335136 w 1335136"/>
              <a:gd name="connsiteY2" fmla="*/ 0 h 1015377"/>
              <a:gd name="connsiteX3" fmla="*/ 1335136 w 1335136"/>
              <a:gd name="connsiteY3" fmla="*/ 0 h 1015377"/>
            </a:gdLst>
            <a:ahLst/>
            <a:cxnLst>
              <a:cxn ang="0">
                <a:pos x="connsiteX0" y="connsiteY0"/>
              </a:cxn>
              <a:cxn ang="0">
                <a:pos x="connsiteX1" y="connsiteY1"/>
              </a:cxn>
              <a:cxn ang="0">
                <a:pos x="connsiteX2" y="connsiteY2"/>
              </a:cxn>
              <a:cxn ang="0">
                <a:pos x="connsiteX3" y="connsiteY3"/>
              </a:cxn>
            </a:cxnLst>
            <a:rect l="l" t="t" r="r" b="b"/>
            <a:pathLst>
              <a:path w="1335136" h="1015377">
                <a:moveTo>
                  <a:pt x="0" y="1015377"/>
                </a:moveTo>
                <a:cubicBezTo>
                  <a:pt x="261791" y="900843"/>
                  <a:pt x="523583" y="786309"/>
                  <a:pt x="746106" y="617080"/>
                </a:cubicBezTo>
                <a:cubicBezTo>
                  <a:pt x="968629" y="447851"/>
                  <a:pt x="1335136" y="0"/>
                  <a:pt x="1335136" y="0"/>
                </a:cubicBezTo>
                <a:lnTo>
                  <a:pt x="1335136" y="0"/>
                </a:lnTo>
              </a:path>
            </a:pathLst>
          </a:custGeom>
          <a:noFill/>
          <a:ln w="762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BBA151A-57DF-4474-B62D-FDD023A7E3E0}"/>
              </a:ext>
            </a:extLst>
          </p:cNvPr>
          <p:cNvSpPr/>
          <p:nvPr/>
        </p:nvSpPr>
        <p:spPr>
          <a:xfrm>
            <a:off x="2602769" y="3772115"/>
            <a:ext cx="813423" cy="1340746"/>
          </a:xfrm>
          <a:custGeom>
            <a:avLst/>
            <a:gdLst>
              <a:gd name="connsiteX0" fmla="*/ 0 w 813423"/>
              <a:gd name="connsiteY0" fmla="*/ 1340746 h 1340746"/>
              <a:gd name="connsiteX1" fmla="*/ 538542 w 813423"/>
              <a:gd name="connsiteY1" fmla="*/ 589030 h 1340746"/>
              <a:gd name="connsiteX2" fmla="*/ 813423 w 813423"/>
              <a:gd name="connsiteY2" fmla="*/ 0 h 1340746"/>
            </a:gdLst>
            <a:ahLst/>
            <a:cxnLst>
              <a:cxn ang="0">
                <a:pos x="connsiteX0" y="connsiteY0"/>
              </a:cxn>
              <a:cxn ang="0">
                <a:pos x="connsiteX1" y="connsiteY1"/>
              </a:cxn>
              <a:cxn ang="0">
                <a:pos x="connsiteX2" y="connsiteY2"/>
              </a:cxn>
            </a:cxnLst>
            <a:rect l="l" t="t" r="r" b="b"/>
            <a:pathLst>
              <a:path w="813423" h="1340746">
                <a:moveTo>
                  <a:pt x="0" y="1340746"/>
                </a:moveTo>
                <a:cubicBezTo>
                  <a:pt x="201486" y="1076617"/>
                  <a:pt x="402972" y="812488"/>
                  <a:pt x="538542" y="589030"/>
                </a:cubicBezTo>
                <a:cubicBezTo>
                  <a:pt x="674112" y="365572"/>
                  <a:pt x="743767" y="182786"/>
                  <a:pt x="813423" y="0"/>
                </a:cubicBezTo>
              </a:path>
            </a:pathLst>
          </a:custGeom>
          <a:noFill/>
          <a:ln w="762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0FA1BB5-861F-4A72-AB0D-0C150EE3CCEE}"/>
              </a:ext>
            </a:extLst>
          </p:cNvPr>
          <p:cNvSpPr/>
          <p:nvPr/>
        </p:nvSpPr>
        <p:spPr>
          <a:xfrm>
            <a:off x="3404972" y="2829666"/>
            <a:ext cx="403907" cy="936839"/>
          </a:xfrm>
          <a:custGeom>
            <a:avLst/>
            <a:gdLst>
              <a:gd name="connsiteX0" fmla="*/ 0 w 403907"/>
              <a:gd name="connsiteY0" fmla="*/ 936839 h 936839"/>
              <a:gd name="connsiteX1" fmla="*/ 269271 w 403907"/>
              <a:gd name="connsiteY1" fmla="*/ 190733 h 936839"/>
              <a:gd name="connsiteX2" fmla="*/ 403907 w 403907"/>
              <a:gd name="connsiteY2" fmla="*/ 0 h 936839"/>
            </a:gdLst>
            <a:ahLst/>
            <a:cxnLst>
              <a:cxn ang="0">
                <a:pos x="connsiteX0" y="connsiteY0"/>
              </a:cxn>
              <a:cxn ang="0">
                <a:pos x="connsiteX1" y="connsiteY1"/>
              </a:cxn>
              <a:cxn ang="0">
                <a:pos x="connsiteX2" y="connsiteY2"/>
              </a:cxn>
            </a:cxnLst>
            <a:rect l="l" t="t" r="r" b="b"/>
            <a:pathLst>
              <a:path w="403907" h="936839">
                <a:moveTo>
                  <a:pt x="0" y="936839"/>
                </a:moveTo>
                <a:cubicBezTo>
                  <a:pt x="100976" y="641856"/>
                  <a:pt x="201953" y="346873"/>
                  <a:pt x="269271" y="190733"/>
                </a:cubicBezTo>
                <a:cubicBezTo>
                  <a:pt x="336589" y="34593"/>
                  <a:pt x="370248" y="17296"/>
                  <a:pt x="403907" y="0"/>
                </a:cubicBezTo>
              </a:path>
            </a:pathLst>
          </a:custGeom>
          <a:noFill/>
          <a:ln w="762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27A53A9-7023-435B-B40C-2F504B25A94E}"/>
              </a:ext>
            </a:extLst>
          </p:cNvPr>
          <p:cNvSpPr/>
          <p:nvPr/>
        </p:nvSpPr>
        <p:spPr>
          <a:xfrm>
            <a:off x="3775220" y="2740647"/>
            <a:ext cx="583421" cy="90421"/>
          </a:xfrm>
          <a:custGeom>
            <a:avLst/>
            <a:gdLst>
              <a:gd name="connsiteX0" fmla="*/ 0 w 583421"/>
              <a:gd name="connsiteY0" fmla="*/ 90421 h 90421"/>
              <a:gd name="connsiteX1" fmla="*/ 246832 w 583421"/>
              <a:gd name="connsiteY1" fmla="*/ 664 h 90421"/>
              <a:gd name="connsiteX2" fmla="*/ 583421 w 583421"/>
              <a:gd name="connsiteY2" fmla="*/ 56762 h 90421"/>
            </a:gdLst>
            <a:ahLst/>
            <a:cxnLst>
              <a:cxn ang="0">
                <a:pos x="connsiteX0" y="connsiteY0"/>
              </a:cxn>
              <a:cxn ang="0">
                <a:pos x="connsiteX1" y="connsiteY1"/>
              </a:cxn>
              <a:cxn ang="0">
                <a:pos x="connsiteX2" y="connsiteY2"/>
              </a:cxn>
            </a:cxnLst>
            <a:rect l="l" t="t" r="r" b="b"/>
            <a:pathLst>
              <a:path w="583421" h="90421">
                <a:moveTo>
                  <a:pt x="0" y="90421"/>
                </a:moveTo>
                <a:cubicBezTo>
                  <a:pt x="74797" y="48347"/>
                  <a:pt x="149595" y="6274"/>
                  <a:pt x="246832" y="664"/>
                </a:cubicBezTo>
                <a:cubicBezTo>
                  <a:pt x="344069" y="-4946"/>
                  <a:pt x="463745" y="25908"/>
                  <a:pt x="583421" y="56762"/>
                </a:cubicBezTo>
              </a:path>
            </a:pathLst>
          </a:custGeom>
          <a:noFill/>
          <a:ln w="76200">
            <a:solidFill>
              <a:srgbClr val="FF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BED822F-C650-48F8-A5F3-27063D75A11B}"/>
              </a:ext>
            </a:extLst>
          </p:cNvPr>
          <p:cNvSpPr/>
          <p:nvPr/>
        </p:nvSpPr>
        <p:spPr>
          <a:xfrm>
            <a:off x="4330592" y="2801616"/>
            <a:ext cx="863912" cy="1009767"/>
          </a:xfrm>
          <a:custGeom>
            <a:avLst/>
            <a:gdLst>
              <a:gd name="connsiteX0" fmla="*/ 0 w 863912"/>
              <a:gd name="connsiteY0" fmla="*/ 0 h 1009767"/>
              <a:gd name="connsiteX1" fmla="*/ 392687 w 863912"/>
              <a:gd name="connsiteY1" fmla="*/ 403907 h 1009767"/>
              <a:gd name="connsiteX2" fmla="*/ 863912 w 863912"/>
              <a:gd name="connsiteY2" fmla="*/ 1009767 h 1009767"/>
            </a:gdLst>
            <a:ahLst/>
            <a:cxnLst>
              <a:cxn ang="0">
                <a:pos x="connsiteX0" y="connsiteY0"/>
              </a:cxn>
              <a:cxn ang="0">
                <a:pos x="connsiteX1" y="connsiteY1"/>
              </a:cxn>
              <a:cxn ang="0">
                <a:pos x="connsiteX2" y="connsiteY2"/>
              </a:cxn>
            </a:cxnLst>
            <a:rect l="l" t="t" r="r" b="b"/>
            <a:pathLst>
              <a:path w="863912" h="1009767">
                <a:moveTo>
                  <a:pt x="0" y="0"/>
                </a:moveTo>
                <a:cubicBezTo>
                  <a:pt x="124351" y="117806"/>
                  <a:pt x="248702" y="235613"/>
                  <a:pt x="392687" y="403907"/>
                </a:cubicBezTo>
                <a:cubicBezTo>
                  <a:pt x="536672" y="572202"/>
                  <a:pt x="700292" y="790984"/>
                  <a:pt x="863912" y="1009767"/>
                </a:cubicBezTo>
              </a:path>
            </a:pathLst>
          </a:custGeom>
          <a:noFill/>
          <a:ln w="76200">
            <a:solidFill>
              <a:srgbClr val="FF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C374091-AC3A-4E23-B272-6FAF40336752}"/>
              </a:ext>
            </a:extLst>
          </p:cNvPr>
          <p:cNvSpPr/>
          <p:nvPr/>
        </p:nvSpPr>
        <p:spPr>
          <a:xfrm>
            <a:off x="5194504" y="3811383"/>
            <a:ext cx="1492211" cy="1335137"/>
          </a:xfrm>
          <a:custGeom>
            <a:avLst/>
            <a:gdLst>
              <a:gd name="connsiteX0" fmla="*/ 0 w 1492211"/>
              <a:gd name="connsiteY0" fmla="*/ 0 h 1335137"/>
              <a:gd name="connsiteX1" fmla="*/ 628299 w 1492211"/>
              <a:gd name="connsiteY1" fmla="*/ 858302 h 1335137"/>
              <a:gd name="connsiteX2" fmla="*/ 1492211 w 1492211"/>
              <a:gd name="connsiteY2" fmla="*/ 1335137 h 1335137"/>
            </a:gdLst>
            <a:ahLst/>
            <a:cxnLst>
              <a:cxn ang="0">
                <a:pos x="connsiteX0" y="connsiteY0"/>
              </a:cxn>
              <a:cxn ang="0">
                <a:pos x="connsiteX1" y="connsiteY1"/>
              </a:cxn>
              <a:cxn ang="0">
                <a:pos x="connsiteX2" y="connsiteY2"/>
              </a:cxn>
            </a:cxnLst>
            <a:rect l="l" t="t" r="r" b="b"/>
            <a:pathLst>
              <a:path w="1492211" h="1335137">
                <a:moveTo>
                  <a:pt x="0" y="0"/>
                </a:moveTo>
                <a:cubicBezTo>
                  <a:pt x="189798" y="317889"/>
                  <a:pt x="379597" y="635779"/>
                  <a:pt x="628299" y="858302"/>
                </a:cubicBezTo>
                <a:cubicBezTo>
                  <a:pt x="877001" y="1080825"/>
                  <a:pt x="1184606" y="1207981"/>
                  <a:pt x="1492211" y="1335137"/>
                </a:cubicBezTo>
              </a:path>
            </a:pathLst>
          </a:custGeom>
          <a:noFill/>
          <a:ln w="76200">
            <a:solidFill>
              <a:srgbClr val="CC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5BA5328-DC03-445D-A897-797AB6825386}"/>
              </a:ext>
            </a:extLst>
          </p:cNvPr>
          <p:cNvSpPr/>
          <p:nvPr/>
        </p:nvSpPr>
        <p:spPr>
          <a:xfrm>
            <a:off x="6686715" y="5146520"/>
            <a:ext cx="1024726" cy="747273"/>
          </a:xfrm>
          <a:custGeom>
            <a:avLst/>
            <a:gdLst>
              <a:gd name="connsiteX0" fmla="*/ 0 w 1323916"/>
              <a:gd name="connsiteY0" fmla="*/ 0 h 747273"/>
              <a:gd name="connsiteX1" fmla="*/ 987327 w 1323916"/>
              <a:gd name="connsiteY1" fmla="*/ 667568 h 747273"/>
              <a:gd name="connsiteX2" fmla="*/ 1166841 w 1323916"/>
              <a:gd name="connsiteY2" fmla="*/ 734885 h 747273"/>
              <a:gd name="connsiteX3" fmla="*/ 1189281 w 1323916"/>
              <a:gd name="connsiteY3" fmla="*/ 729276 h 747273"/>
              <a:gd name="connsiteX4" fmla="*/ 1323916 w 1323916"/>
              <a:gd name="connsiteY4" fmla="*/ 684397 h 747273"/>
              <a:gd name="connsiteX0" fmla="*/ 0 w 1189281"/>
              <a:gd name="connsiteY0" fmla="*/ 0 h 747273"/>
              <a:gd name="connsiteX1" fmla="*/ 987327 w 1189281"/>
              <a:gd name="connsiteY1" fmla="*/ 667568 h 747273"/>
              <a:gd name="connsiteX2" fmla="*/ 1166841 w 1189281"/>
              <a:gd name="connsiteY2" fmla="*/ 734885 h 747273"/>
              <a:gd name="connsiteX3" fmla="*/ 1189281 w 1189281"/>
              <a:gd name="connsiteY3" fmla="*/ 729276 h 747273"/>
              <a:gd name="connsiteX0" fmla="*/ 0 w 1167106"/>
              <a:gd name="connsiteY0" fmla="*/ 0 h 747273"/>
              <a:gd name="connsiteX1" fmla="*/ 987327 w 1167106"/>
              <a:gd name="connsiteY1" fmla="*/ 667568 h 747273"/>
              <a:gd name="connsiteX2" fmla="*/ 1166841 w 1167106"/>
              <a:gd name="connsiteY2" fmla="*/ 734885 h 747273"/>
            </a:gdLst>
            <a:ahLst/>
            <a:cxnLst>
              <a:cxn ang="0">
                <a:pos x="connsiteX0" y="connsiteY0"/>
              </a:cxn>
              <a:cxn ang="0">
                <a:pos x="connsiteX1" y="connsiteY1"/>
              </a:cxn>
              <a:cxn ang="0">
                <a:pos x="connsiteX2" y="connsiteY2"/>
              </a:cxn>
            </a:cxnLst>
            <a:rect l="l" t="t" r="r" b="b"/>
            <a:pathLst>
              <a:path w="1167106" h="747273">
                <a:moveTo>
                  <a:pt x="0" y="0"/>
                </a:moveTo>
                <a:cubicBezTo>
                  <a:pt x="396427" y="272543"/>
                  <a:pt x="792854" y="545087"/>
                  <a:pt x="987327" y="667568"/>
                </a:cubicBezTo>
                <a:cubicBezTo>
                  <a:pt x="1181801" y="790049"/>
                  <a:pt x="1166841" y="734885"/>
                  <a:pt x="1166841" y="734885"/>
                </a:cubicBezTo>
              </a:path>
            </a:pathLst>
          </a:custGeom>
          <a:noFill/>
          <a:ln w="762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4B1FE2F6-5293-4E11-8B64-C1D6ACE644E3}"/>
              </a:ext>
            </a:extLst>
          </p:cNvPr>
          <p:cNvSpPr>
            <a:spLocks noGrp="1"/>
          </p:cNvSpPr>
          <p:nvPr>
            <p:ph type="title"/>
          </p:nvPr>
        </p:nvSpPr>
        <p:spPr/>
        <p:txBody>
          <a:bodyPr/>
          <a:lstStyle/>
          <a:p>
            <a:r>
              <a:rPr lang="en-US" sz="2400" b="1" dirty="0"/>
              <a:t>Orientation: We plot the prevalent infectious cases for each simulation run, coloring it by the magnitude; We sort these plots by the area under the curve (# of infectious days)</a:t>
            </a:r>
          </a:p>
        </p:txBody>
      </p:sp>
      <p:sp>
        <p:nvSpPr>
          <p:cNvPr id="19" name="Rectangle 18">
            <a:extLst>
              <a:ext uri="{FF2B5EF4-FFF2-40B4-BE49-F238E27FC236}">
                <a16:creationId xmlns:a16="http://schemas.microsoft.com/office/drawing/2014/main" id="{EA659567-FA32-4C1D-8E21-534F010F5816}"/>
              </a:ext>
            </a:extLst>
          </p:cNvPr>
          <p:cNvSpPr/>
          <p:nvPr/>
        </p:nvSpPr>
        <p:spPr>
          <a:xfrm>
            <a:off x="1371600" y="1524000"/>
            <a:ext cx="990600" cy="30480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368D1D-9B4C-4BED-9912-AC4329436DC1}"/>
              </a:ext>
            </a:extLst>
          </p:cNvPr>
          <p:cNvSpPr/>
          <p:nvPr/>
        </p:nvSpPr>
        <p:spPr>
          <a:xfrm>
            <a:off x="2287871" y="1524000"/>
            <a:ext cx="902973" cy="304800"/>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EB22FC-BF3F-4CB3-BC53-29C54C5D58BF}"/>
              </a:ext>
            </a:extLst>
          </p:cNvPr>
          <p:cNvSpPr/>
          <p:nvPr/>
        </p:nvSpPr>
        <p:spPr>
          <a:xfrm>
            <a:off x="3190844" y="1524000"/>
            <a:ext cx="584377" cy="3048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91C2618-5B90-47AD-832E-39234867E6FF}"/>
              </a:ext>
            </a:extLst>
          </p:cNvPr>
          <p:cNvSpPr/>
          <p:nvPr/>
        </p:nvSpPr>
        <p:spPr>
          <a:xfrm>
            <a:off x="3775220" y="1524000"/>
            <a:ext cx="555372" cy="304800"/>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2364D7-70E9-4DDB-BB0B-4E19E4777551}"/>
              </a:ext>
            </a:extLst>
          </p:cNvPr>
          <p:cNvSpPr/>
          <p:nvPr/>
        </p:nvSpPr>
        <p:spPr>
          <a:xfrm>
            <a:off x="4330592" y="1524000"/>
            <a:ext cx="863912" cy="3048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06CC1C1-00A1-4914-93D6-5A71D1C8A210}"/>
              </a:ext>
            </a:extLst>
          </p:cNvPr>
          <p:cNvSpPr/>
          <p:nvPr/>
        </p:nvSpPr>
        <p:spPr>
          <a:xfrm>
            <a:off x="5194504" y="1524000"/>
            <a:ext cx="1492210" cy="304800"/>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9273C8-E9A0-4231-A203-7B5250E0F3BB}"/>
              </a:ext>
            </a:extLst>
          </p:cNvPr>
          <p:cNvSpPr/>
          <p:nvPr/>
        </p:nvSpPr>
        <p:spPr>
          <a:xfrm>
            <a:off x="6681853" y="1524000"/>
            <a:ext cx="1024726" cy="304800"/>
          </a:xfrm>
          <a:prstGeom prst="rect">
            <a:avLst/>
          </a:prstGeom>
          <a:solidFill>
            <a:srgbClr val="800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53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CBC344-F08B-4DF5-9C65-6383E7A102AA}"/>
              </a:ext>
            </a:extLst>
          </p:cNvPr>
          <p:cNvPicPr>
            <a:picLocks noChangeAspect="1"/>
          </p:cNvPicPr>
          <p:nvPr/>
        </p:nvPicPr>
        <p:blipFill>
          <a:blip r:embed="rId2"/>
          <a:stretch>
            <a:fillRect/>
          </a:stretch>
        </p:blipFill>
        <p:spPr>
          <a:xfrm>
            <a:off x="543524" y="0"/>
            <a:ext cx="8056951" cy="6858000"/>
          </a:xfrm>
          <a:prstGeom prst="rect">
            <a:avLst/>
          </a:prstGeom>
        </p:spPr>
      </p:pic>
      <p:sp>
        <p:nvSpPr>
          <p:cNvPr id="7" name="TextBox 6">
            <a:extLst>
              <a:ext uri="{FF2B5EF4-FFF2-40B4-BE49-F238E27FC236}">
                <a16:creationId xmlns:a16="http://schemas.microsoft.com/office/drawing/2014/main" id="{E77B40EC-6CBD-4A96-9E89-132A6298D7D2}"/>
              </a:ext>
            </a:extLst>
          </p:cNvPr>
          <p:cNvSpPr txBox="1"/>
          <p:nvPr/>
        </p:nvSpPr>
        <p:spPr>
          <a:xfrm>
            <a:off x="5257800" y="228600"/>
            <a:ext cx="17526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No one is infectious after day 500!</a:t>
            </a:r>
          </a:p>
          <a:p>
            <a:r>
              <a:rPr lang="en-US" b="1" dirty="0">
                <a:latin typeface="+mj-lt"/>
              </a:rPr>
              <a:t>Some runs have sporadic smaller non-sustainable secondary outbreaks</a:t>
            </a:r>
          </a:p>
        </p:txBody>
      </p:sp>
      <p:sp>
        <p:nvSpPr>
          <p:cNvPr id="8" name="Oval 7">
            <a:extLst>
              <a:ext uri="{FF2B5EF4-FFF2-40B4-BE49-F238E27FC236}">
                <a16:creationId xmlns:a16="http://schemas.microsoft.com/office/drawing/2014/main" id="{0C11221C-6458-4F05-9C89-BC5473474A69}"/>
              </a:ext>
            </a:extLst>
          </p:cNvPr>
          <p:cNvSpPr/>
          <p:nvPr/>
        </p:nvSpPr>
        <p:spPr>
          <a:xfrm>
            <a:off x="2667000" y="2362200"/>
            <a:ext cx="990600" cy="838200"/>
          </a:xfrm>
          <a:prstGeom prst="ellipse">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01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9A45F-54A3-4647-B7A7-A2F40DA514AC}"/>
              </a:ext>
            </a:extLst>
          </p:cNvPr>
          <p:cNvPicPr>
            <a:picLocks noChangeAspect="1"/>
          </p:cNvPicPr>
          <p:nvPr/>
        </p:nvPicPr>
        <p:blipFill>
          <a:blip r:embed="rId2"/>
          <a:stretch>
            <a:fillRect/>
          </a:stretch>
        </p:blipFill>
        <p:spPr>
          <a:xfrm>
            <a:off x="543524" y="0"/>
            <a:ext cx="8056951" cy="6858000"/>
          </a:xfrm>
          <a:prstGeom prst="rect">
            <a:avLst/>
          </a:prstGeom>
        </p:spPr>
      </p:pic>
      <p:sp>
        <p:nvSpPr>
          <p:cNvPr id="4" name="TextBox 3">
            <a:extLst>
              <a:ext uri="{FF2B5EF4-FFF2-40B4-BE49-F238E27FC236}">
                <a16:creationId xmlns:a16="http://schemas.microsoft.com/office/drawing/2014/main" id="{08BB8D0C-1425-4B40-8F14-853A51E0FDA0}"/>
              </a:ext>
            </a:extLst>
          </p:cNvPr>
          <p:cNvSpPr txBox="1"/>
          <p:nvPr/>
        </p:nvSpPr>
        <p:spPr>
          <a:xfrm>
            <a:off x="4343400" y="3733800"/>
            <a:ext cx="1752600"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With larger population size a portion of model runs have sustained epidemics out to 1000 days</a:t>
            </a:r>
          </a:p>
        </p:txBody>
      </p:sp>
      <p:sp>
        <p:nvSpPr>
          <p:cNvPr id="5" name="Oval 4">
            <a:extLst>
              <a:ext uri="{FF2B5EF4-FFF2-40B4-BE49-F238E27FC236}">
                <a16:creationId xmlns:a16="http://schemas.microsoft.com/office/drawing/2014/main" id="{057785E4-F7F6-4F76-87AA-2EF45D41ED5D}"/>
              </a:ext>
            </a:extLst>
          </p:cNvPr>
          <p:cNvSpPr/>
          <p:nvPr/>
        </p:nvSpPr>
        <p:spPr>
          <a:xfrm>
            <a:off x="2971800" y="457200"/>
            <a:ext cx="3657600" cy="1828800"/>
          </a:xfrm>
          <a:prstGeom prst="ellipse">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1974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566505-A986-4D45-A785-C3E1938505E3}"/>
              </a:ext>
            </a:extLst>
          </p:cNvPr>
          <p:cNvPicPr>
            <a:picLocks noChangeAspect="1"/>
          </p:cNvPicPr>
          <p:nvPr/>
        </p:nvPicPr>
        <p:blipFill>
          <a:blip r:embed="rId2"/>
          <a:stretch>
            <a:fillRect/>
          </a:stretch>
        </p:blipFill>
        <p:spPr>
          <a:xfrm>
            <a:off x="543524" y="0"/>
            <a:ext cx="8056951" cy="6858000"/>
          </a:xfrm>
          <a:prstGeom prst="rect">
            <a:avLst/>
          </a:prstGeom>
        </p:spPr>
      </p:pic>
      <p:sp>
        <p:nvSpPr>
          <p:cNvPr id="5" name="TextBox 4">
            <a:extLst>
              <a:ext uri="{FF2B5EF4-FFF2-40B4-BE49-F238E27FC236}">
                <a16:creationId xmlns:a16="http://schemas.microsoft.com/office/drawing/2014/main" id="{2D7961AB-816F-401B-B713-9758BAB9DE74}"/>
              </a:ext>
            </a:extLst>
          </p:cNvPr>
          <p:cNvSpPr txBox="1"/>
          <p:nvPr/>
        </p:nvSpPr>
        <p:spPr>
          <a:xfrm>
            <a:off x="6705600" y="4495800"/>
            <a:ext cx="2286000"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With even larger population size a larger portion of model runs have sustained epidemics out to 1000 days; it is a secondary epidemic peaks!</a:t>
            </a:r>
          </a:p>
        </p:txBody>
      </p:sp>
      <p:sp>
        <p:nvSpPr>
          <p:cNvPr id="6" name="Oval 5">
            <a:extLst>
              <a:ext uri="{FF2B5EF4-FFF2-40B4-BE49-F238E27FC236}">
                <a16:creationId xmlns:a16="http://schemas.microsoft.com/office/drawing/2014/main" id="{87BD62E0-450C-4DD0-BD8D-994DDF1A7F92}"/>
              </a:ext>
            </a:extLst>
          </p:cNvPr>
          <p:cNvSpPr/>
          <p:nvPr/>
        </p:nvSpPr>
        <p:spPr>
          <a:xfrm>
            <a:off x="2971800" y="457200"/>
            <a:ext cx="3657600" cy="5257800"/>
          </a:xfrm>
          <a:prstGeom prst="ellipse">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1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C8C55-61F9-4E9B-9698-46BA0F109A5C}"/>
              </a:ext>
            </a:extLst>
          </p:cNvPr>
          <p:cNvPicPr>
            <a:picLocks noChangeAspect="1"/>
          </p:cNvPicPr>
          <p:nvPr/>
        </p:nvPicPr>
        <p:blipFill>
          <a:blip r:embed="rId2"/>
          <a:stretch>
            <a:fillRect/>
          </a:stretch>
        </p:blipFill>
        <p:spPr>
          <a:xfrm>
            <a:off x="543524" y="0"/>
            <a:ext cx="8056951" cy="6858000"/>
          </a:xfrm>
          <a:prstGeom prst="rect">
            <a:avLst/>
          </a:prstGeom>
        </p:spPr>
      </p:pic>
      <p:sp>
        <p:nvSpPr>
          <p:cNvPr id="5" name="TextBox 4">
            <a:extLst>
              <a:ext uri="{FF2B5EF4-FFF2-40B4-BE49-F238E27FC236}">
                <a16:creationId xmlns:a16="http://schemas.microsoft.com/office/drawing/2014/main" id="{8616326D-34B7-4B7E-8BD0-F2D7C1B7E035}"/>
              </a:ext>
            </a:extLst>
          </p:cNvPr>
          <p:cNvSpPr txBox="1"/>
          <p:nvPr/>
        </p:nvSpPr>
        <p:spPr>
          <a:xfrm>
            <a:off x="6705600" y="4598075"/>
            <a:ext cx="2286000" cy="203132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latin typeface="+mj-lt"/>
              </a:rPr>
              <a:t>With very large population sizes, almost all runs behave like a continuous time, continuous count model</a:t>
            </a:r>
          </a:p>
        </p:txBody>
      </p:sp>
      <p:sp>
        <p:nvSpPr>
          <p:cNvPr id="6" name="Oval 5">
            <a:extLst>
              <a:ext uri="{FF2B5EF4-FFF2-40B4-BE49-F238E27FC236}">
                <a16:creationId xmlns:a16="http://schemas.microsoft.com/office/drawing/2014/main" id="{FBD929F6-9726-43D7-B163-1B6CCC97DD29}"/>
              </a:ext>
            </a:extLst>
          </p:cNvPr>
          <p:cNvSpPr/>
          <p:nvPr/>
        </p:nvSpPr>
        <p:spPr>
          <a:xfrm>
            <a:off x="2971800" y="457200"/>
            <a:ext cx="3657600" cy="5562600"/>
          </a:xfrm>
          <a:prstGeom prst="ellipse">
            <a:avLst/>
          </a:prstGeom>
          <a:noFill/>
          <a:ln w="5715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884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Stochastic Fade-out/Extinction</a:t>
            </a:r>
          </a:p>
        </p:txBody>
      </p:sp>
      <p:sp>
        <p:nvSpPr>
          <p:cNvPr id="70658" name="Content Placeholder 5"/>
          <p:cNvSpPr>
            <a:spLocks noGrp="1"/>
          </p:cNvSpPr>
          <p:nvPr>
            <p:ph idx="1"/>
          </p:nvPr>
        </p:nvSpPr>
        <p:spPr/>
        <p:txBody>
          <a:bodyPr/>
          <a:lstStyle/>
          <a:p>
            <a:pPr eaLnBrk="1" hangingPunct="1"/>
            <a:r>
              <a:rPr lang="en-US" altLang="en-US" sz="2800" dirty="0">
                <a:ea typeface="ＭＳ Ｐゴシック" pitchFamily="34" charset="-128"/>
              </a:rPr>
              <a:t>In continuous/deterministic models, when the infection prevalence is low, the rate of growth of infectious individual is large</a:t>
            </a:r>
          </a:p>
          <a:p>
            <a:pPr eaLnBrk="1" hangingPunct="1"/>
            <a:r>
              <a:rPr lang="en-US" altLang="en-US" sz="2800" dirty="0">
                <a:ea typeface="ＭＳ Ｐゴシック" pitchFamily="34" charset="-128"/>
              </a:rPr>
              <a:t>This is true for the stochastic individual model, but there is a chance that the # of infectious will go to 0 and then there will be no further growth</a:t>
            </a:r>
          </a:p>
        </p:txBody>
      </p:sp>
    </p:spTree>
    <p:extLst>
      <p:ext uri="{BB962C8B-B14F-4D97-AF65-F5344CB8AC3E}">
        <p14:creationId xmlns:p14="http://schemas.microsoft.com/office/powerpoint/2010/main" val="3610867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444233C-ABC6-455F-91BA-3D5C01554E39}"/>
              </a:ext>
            </a:extLst>
          </p:cNvPr>
          <p:cNvSpPr/>
          <p:nvPr/>
        </p:nvSpPr>
        <p:spPr>
          <a:xfrm>
            <a:off x="1279038" y="1312697"/>
            <a:ext cx="5929575" cy="4455618"/>
          </a:xfrm>
          <a:custGeom>
            <a:avLst/>
            <a:gdLst>
              <a:gd name="connsiteX0" fmla="*/ 0 w 5929575"/>
              <a:gd name="connsiteY0" fmla="*/ 746105 h 4455618"/>
              <a:gd name="connsiteX1" fmla="*/ 925620 w 5929575"/>
              <a:gd name="connsiteY1" fmla="*/ 2098071 h 4455618"/>
              <a:gd name="connsiteX2" fmla="*/ 1486601 w 5929575"/>
              <a:gd name="connsiteY2" fmla="*/ 3399548 h 4455618"/>
              <a:gd name="connsiteX3" fmla="*/ 2210268 w 5929575"/>
              <a:gd name="connsiteY3" fmla="*/ 4448584 h 4455618"/>
              <a:gd name="connsiteX4" fmla="*/ 3966140 w 5929575"/>
              <a:gd name="connsiteY4" fmla="*/ 3752967 h 4455618"/>
              <a:gd name="connsiteX5" fmla="*/ 4919809 w 5929575"/>
              <a:gd name="connsiteY5" fmla="*/ 1828800 h 4455618"/>
              <a:gd name="connsiteX6" fmla="*/ 5929575 w 5929575"/>
              <a:gd name="connsiteY6" fmla="*/ 0 h 445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9575" h="4455618">
                <a:moveTo>
                  <a:pt x="0" y="746105"/>
                </a:moveTo>
                <a:cubicBezTo>
                  <a:pt x="338926" y="1200968"/>
                  <a:pt x="677853" y="1655831"/>
                  <a:pt x="925620" y="2098071"/>
                </a:cubicBezTo>
                <a:cubicBezTo>
                  <a:pt x="1173387" y="2540311"/>
                  <a:pt x="1272493" y="3007796"/>
                  <a:pt x="1486601" y="3399548"/>
                </a:cubicBezTo>
                <a:cubicBezTo>
                  <a:pt x="1700709" y="3791300"/>
                  <a:pt x="1797012" y="4389681"/>
                  <a:pt x="2210268" y="4448584"/>
                </a:cubicBezTo>
                <a:cubicBezTo>
                  <a:pt x="2623525" y="4507487"/>
                  <a:pt x="3514550" y="4189598"/>
                  <a:pt x="3966140" y="3752967"/>
                </a:cubicBezTo>
                <a:cubicBezTo>
                  <a:pt x="4417730" y="3316336"/>
                  <a:pt x="4592570" y="2454294"/>
                  <a:pt x="4919809" y="1828800"/>
                </a:cubicBezTo>
                <a:cubicBezTo>
                  <a:pt x="5247048" y="1203306"/>
                  <a:pt x="5588311" y="601653"/>
                  <a:pt x="5929575" y="0"/>
                </a:cubicBezTo>
              </a:path>
            </a:pathLst>
          </a:custGeom>
          <a:noFill/>
          <a:ln w="57150">
            <a:solidFill>
              <a:srgbClr val="CC00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C3EF91D-7B0E-4166-BF1A-71446CD009D0}"/>
              </a:ext>
            </a:extLst>
          </p:cNvPr>
          <p:cNvCxnSpPr>
            <a:cxnSpLocks/>
          </p:cNvCxnSpPr>
          <p:nvPr/>
        </p:nvCxnSpPr>
        <p:spPr>
          <a:xfrm flipH="1">
            <a:off x="1291111" y="1688068"/>
            <a:ext cx="7071" cy="441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9166FE8-F6E5-47EB-8FD7-6C0B99A32FD4}"/>
              </a:ext>
            </a:extLst>
          </p:cNvPr>
          <p:cNvCxnSpPr>
            <a:cxnSpLocks/>
          </p:cNvCxnSpPr>
          <p:nvPr/>
        </p:nvCxnSpPr>
        <p:spPr>
          <a:xfrm flipH="1">
            <a:off x="1298182" y="6107668"/>
            <a:ext cx="64132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591191-7180-432B-9955-56841AF672CA}"/>
              </a:ext>
            </a:extLst>
          </p:cNvPr>
          <p:cNvSpPr txBox="1"/>
          <p:nvPr/>
        </p:nvSpPr>
        <p:spPr>
          <a:xfrm>
            <a:off x="7345681" y="6107668"/>
            <a:ext cx="731519" cy="369332"/>
          </a:xfrm>
          <a:prstGeom prst="rect">
            <a:avLst/>
          </a:prstGeom>
          <a:noFill/>
        </p:spPr>
        <p:txBody>
          <a:bodyPr wrap="square" rtlCol="0">
            <a:spAutoFit/>
          </a:bodyPr>
          <a:lstStyle/>
          <a:p>
            <a:r>
              <a:rPr lang="en-US" b="1" dirty="0">
                <a:latin typeface="+mj-lt"/>
              </a:rPr>
              <a:t>Time</a:t>
            </a:r>
          </a:p>
        </p:txBody>
      </p:sp>
      <p:sp>
        <p:nvSpPr>
          <p:cNvPr id="10" name="TextBox 9">
            <a:extLst>
              <a:ext uri="{FF2B5EF4-FFF2-40B4-BE49-F238E27FC236}">
                <a16:creationId xmlns:a16="http://schemas.microsoft.com/office/drawing/2014/main" id="{0A851239-BBCF-48E6-BC4C-A90DF048CDF1}"/>
              </a:ext>
            </a:extLst>
          </p:cNvPr>
          <p:cNvSpPr txBox="1"/>
          <p:nvPr/>
        </p:nvSpPr>
        <p:spPr>
          <a:xfrm rot="16200000">
            <a:off x="337169" y="1910885"/>
            <a:ext cx="1552694" cy="369332"/>
          </a:xfrm>
          <a:prstGeom prst="rect">
            <a:avLst/>
          </a:prstGeom>
          <a:noFill/>
        </p:spPr>
        <p:txBody>
          <a:bodyPr wrap="square" rtlCol="0">
            <a:spAutoFit/>
          </a:bodyPr>
          <a:lstStyle/>
          <a:p>
            <a:r>
              <a:rPr lang="en-US" b="1" dirty="0">
                <a:latin typeface="+mj-lt"/>
              </a:rPr>
              <a:t># Infectious</a:t>
            </a:r>
          </a:p>
        </p:txBody>
      </p:sp>
      <p:sp>
        <p:nvSpPr>
          <p:cNvPr id="18" name="Title 17">
            <a:extLst>
              <a:ext uri="{FF2B5EF4-FFF2-40B4-BE49-F238E27FC236}">
                <a16:creationId xmlns:a16="http://schemas.microsoft.com/office/drawing/2014/main" id="{4B1FE2F6-5293-4E11-8B64-C1D6ACE644E3}"/>
              </a:ext>
            </a:extLst>
          </p:cNvPr>
          <p:cNvSpPr>
            <a:spLocks noGrp="1"/>
          </p:cNvSpPr>
          <p:nvPr>
            <p:ph type="title"/>
          </p:nvPr>
        </p:nvSpPr>
        <p:spPr/>
        <p:txBody>
          <a:bodyPr/>
          <a:lstStyle/>
          <a:p>
            <a:r>
              <a:rPr lang="en-US" sz="4800" b="1" dirty="0"/>
              <a:t>Stochastic Fade-out/Extinction</a:t>
            </a:r>
          </a:p>
        </p:txBody>
      </p:sp>
      <p:sp>
        <p:nvSpPr>
          <p:cNvPr id="2" name="Freeform: Shape 1">
            <a:extLst>
              <a:ext uri="{FF2B5EF4-FFF2-40B4-BE49-F238E27FC236}">
                <a16:creationId xmlns:a16="http://schemas.microsoft.com/office/drawing/2014/main" id="{BF31D475-BB66-4F07-B3AA-1807BB3B94BD}"/>
              </a:ext>
            </a:extLst>
          </p:cNvPr>
          <p:cNvSpPr/>
          <p:nvPr/>
        </p:nvSpPr>
        <p:spPr>
          <a:xfrm>
            <a:off x="1307087" y="1531480"/>
            <a:ext cx="5525669" cy="3781016"/>
          </a:xfrm>
          <a:custGeom>
            <a:avLst/>
            <a:gdLst>
              <a:gd name="connsiteX0" fmla="*/ 0 w 5525669"/>
              <a:gd name="connsiteY0" fmla="*/ 1009767 h 3781016"/>
              <a:gd name="connsiteX1" fmla="*/ 656349 w 5525669"/>
              <a:gd name="connsiteY1" fmla="*/ 998547 h 3781016"/>
              <a:gd name="connsiteX2" fmla="*/ 690007 w 5525669"/>
              <a:gd name="connsiteY2" fmla="*/ 2659053 h 3781016"/>
              <a:gd name="connsiteX3" fmla="*/ 1413674 w 5525669"/>
              <a:gd name="connsiteY3" fmla="*/ 2659053 h 3781016"/>
              <a:gd name="connsiteX4" fmla="*/ 1419284 w 5525669"/>
              <a:gd name="connsiteY4" fmla="*/ 3781016 h 3781016"/>
              <a:gd name="connsiteX5" fmla="*/ 3865163 w 5525669"/>
              <a:gd name="connsiteY5" fmla="*/ 3781016 h 3781016"/>
              <a:gd name="connsiteX6" fmla="*/ 3853944 w 5525669"/>
              <a:gd name="connsiteY6" fmla="*/ 2703931 h 3781016"/>
              <a:gd name="connsiteX7" fmla="*/ 4723465 w 5525669"/>
              <a:gd name="connsiteY7" fmla="*/ 2709541 h 3781016"/>
              <a:gd name="connsiteX8" fmla="*/ 4695416 w 5525669"/>
              <a:gd name="connsiteY8" fmla="*/ 880741 h 3781016"/>
              <a:gd name="connsiteX9" fmla="*/ 5525669 w 5525669"/>
              <a:gd name="connsiteY9" fmla="*/ 875131 h 3781016"/>
              <a:gd name="connsiteX10" fmla="*/ 5503230 w 5525669"/>
              <a:gd name="connsiteY10" fmla="*/ 0 h 378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25669" h="3781016">
                <a:moveTo>
                  <a:pt x="0" y="1009767"/>
                </a:moveTo>
                <a:lnTo>
                  <a:pt x="656349" y="998547"/>
                </a:lnTo>
                <a:lnTo>
                  <a:pt x="690007" y="2659053"/>
                </a:lnTo>
                <a:lnTo>
                  <a:pt x="1413674" y="2659053"/>
                </a:lnTo>
                <a:lnTo>
                  <a:pt x="1419284" y="3781016"/>
                </a:lnTo>
                <a:lnTo>
                  <a:pt x="3865163" y="3781016"/>
                </a:lnTo>
                <a:lnTo>
                  <a:pt x="3853944" y="2703931"/>
                </a:lnTo>
                <a:lnTo>
                  <a:pt x="4723465" y="2709541"/>
                </a:lnTo>
                <a:lnTo>
                  <a:pt x="4695416" y="880741"/>
                </a:lnTo>
                <a:lnTo>
                  <a:pt x="5525669" y="875131"/>
                </a:lnTo>
                <a:lnTo>
                  <a:pt x="5503230" y="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C14BF872-A796-45F6-8125-A7738ED658CB}"/>
              </a:ext>
            </a:extLst>
          </p:cNvPr>
          <p:cNvSpPr/>
          <p:nvPr/>
        </p:nvSpPr>
        <p:spPr>
          <a:xfrm>
            <a:off x="3733800" y="5312496"/>
            <a:ext cx="290658" cy="783503"/>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2D5C3817-6D5B-4BAD-9519-8C028F1F1FFE}"/>
              </a:ext>
            </a:extLst>
          </p:cNvPr>
          <p:cNvSpPr/>
          <p:nvPr/>
        </p:nvSpPr>
        <p:spPr>
          <a:xfrm>
            <a:off x="3810000" y="6019800"/>
            <a:ext cx="3901441" cy="15239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574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8" grpId="0" animBg="1"/>
      <p:bldP spid="2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Stochastic Fade-out/Extinction</a:t>
            </a:r>
          </a:p>
        </p:txBody>
      </p:sp>
      <mc:AlternateContent xmlns:mc="http://schemas.openxmlformats.org/markup-compatibility/2006" xmlns:a14="http://schemas.microsoft.com/office/drawing/2010/main">
        <mc:Choice Requires="a14">
          <p:sp>
            <p:nvSpPr>
              <p:cNvPr id="70658" name="Content Placeholder 5"/>
              <p:cNvSpPr>
                <a:spLocks noGrp="1"/>
              </p:cNvSpPr>
              <p:nvPr>
                <p:ph idx="1"/>
              </p:nvPr>
            </p:nvSpPr>
            <p:spPr>
              <a:xfrm>
                <a:off x="457200" y="1371600"/>
                <a:ext cx="8382000" cy="4525963"/>
              </a:xfrm>
            </p:spPr>
            <p:txBody>
              <a:bodyPr/>
              <a:lstStyle/>
              <a:p>
                <a:pPr eaLnBrk="1" hangingPunct="1"/>
                <a:r>
                  <a:rPr lang="en-US" altLang="en-US" sz="2800" dirty="0">
                    <a:ea typeface="ＭＳ Ｐゴシック" pitchFamily="34" charset="-128"/>
                  </a:rPr>
                  <a:t>What sorts of conditions make stochastic fade-out more likely?</a:t>
                </a:r>
              </a:p>
              <a:p>
                <a:pPr lvl="1" eaLnBrk="1" hangingPunct="1"/>
                <a:r>
                  <a:rPr lang="en-US" altLang="en-US" sz="2400" dirty="0">
                    <a:ea typeface="ＭＳ Ｐゴシック" pitchFamily="34" charset="-128"/>
                  </a:rPr>
                  <a:t>Diseases with large fluctuations in prevalence (seasonal forcing)</a:t>
                </a:r>
              </a:p>
              <a:p>
                <a:pPr lvl="1" eaLnBrk="1" hangingPunct="1"/>
                <a:r>
                  <a:rPr lang="en-US" altLang="en-US" sz="2400" dirty="0">
                    <a:ea typeface="ＭＳ Ｐゴシック" pitchFamily="34" charset="-128"/>
                  </a:rPr>
                  <a:t>Diseases with low R</a:t>
                </a:r>
                <a:r>
                  <a:rPr lang="en-US" altLang="en-US" sz="2400" baseline="-25000" dirty="0">
                    <a:ea typeface="ＭＳ Ｐゴシック" pitchFamily="34" charset="-128"/>
                  </a:rPr>
                  <a:t>0</a:t>
                </a:r>
                <a:endParaRPr lang="en-US" altLang="en-US" sz="2400" dirty="0">
                  <a:ea typeface="ＭＳ Ｐゴシック" pitchFamily="34" charset="-128"/>
                </a:endParaRPr>
              </a:p>
              <a:p>
                <a:pPr lvl="2" eaLnBrk="1" hangingPunct="1"/>
                <a:r>
                  <a:rPr lang="en-US" altLang="en-US" sz="2000" dirty="0">
                    <a:ea typeface="ＭＳ Ｐゴシック" pitchFamily="34" charset="-128"/>
                  </a:rPr>
                  <a:t>Probability extinct = &lt;% of time recovery before transmitting&gt; + &lt;% of time transmission occurs&gt;*(Probability extinct)</a:t>
                </a:r>
                <a:r>
                  <a:rPr lang="en-US" altLang="en-US" sz="2000" baseline="30000" dirty="0">
                    <a:ea typeface="ＭＳ Ｐゴシック" pitchFamily="34" charset="-128"/>
                  </a:rPr>
                  <a:t>2</a:t>
                </a:r>
                <a:endParaRPr lang="en-US" altLang="en-US" sz="2000" dirty="0">
                  <a:ea typeface="ＭＳ Ｐゴシック" pitchFamily="34" charset="-128"/>
                </a:endParaRPr>
              </a:p>
              <a:p>
                <a:pPr lvl="2" eaLnBrk="1" hangingPunct="1"/>
                <a14:m>
                  <m:oMath xmlns:m="http://schemas.openxmlformats.org/officeDocument/2006/math">
                    <m:sSub>
                      <m:sSubPr>
                        <m:ctrlPr>
                          <a:rPr lang="en-US" altLang="en-US" sz="2000" i="1" smtClean="0">
                            <a:latin typeface="Cambria Math" panose="02040503050406030204" pitchFamily="18" charset="0"/>
                            <a:ea typeface="ＭＳ Ｐゴシック" pitchFamily="34" charset="-128"/>
                          </a:rPr>
                        </m:ctrlPr>
                      </m:sSubPr>
                      <m:e>
                        <m:r>
                          <a:rPr lang="en-US" altLang="en-US" sz="2000" b="0" i="1" smtClean="0">
                            <a:latin typeface="Cambria Math" panose="02040503050406030204" pitchFamily="18" charset="0"/>
                            <a:ea typeface="ＭＳ Ｐゴシック" pitchFamily="34" charset="-128"/>
                          </a:rPr>
                          <m:t>𝑃</m:t>
                        </m:r>
                      </m:e>
                      <m:sub>
                        <m:r>
                          <a:rPr lang="en-US" altLang="en-US" sz="2000" b="0" i="1" smtClean="0">
                            <a:latin typeface="Cambria Math" panose="02040503050406030204" pitchFamily="18" charset="0"/>
                            <a:ea typeface="ＭＳ Ｐゴシック" pitchFamily="34" charset="-128"/>
                          </a:rPr>
                          <m:t>𝑒𝑥𝑡</m:t>
                        </m:r>
                      </m:sub>
                    </m:sSub>
                    <m:r>
                      <a:rPr lang="en-US" altLang="en-US" sz="2000" b="0" i="1" smtClean="0">
                        <a:latin typeface="Cambria Math" panose="02040503050406030204" pitchFamily="18" charset="0"/>
                        <a:ea typeface="ＭＳ Ｐゴシック" pitchFamily="34" charset="-128"/>
                      </a:rPr>
                      <m:t>=</m:t>
                    </m:r>
                    <m:f>
                      <m:fPr>
                        <m:ctrlPr>
                          <a:rPr lang="en-US" altLang="en-US" sz="2000" b="0" i="1" smtClean="0">
                            <a:latin typeface="Cambria Math" panose="02040503050406030204" pitchFamily="18" charset="0"/>
                            <a:ea typeface="ＭＳ Ｐゴシック" pitchFamily="34" charset="-128"/>
                          </a:rPr>
                        </m:ctrlPr>
                      </m:fPr>
                      <m:num>
                        <m:r>
                          <a:rPr lang="en-US" altLang="en-US" sz="2000" i="1">
                            <a:latin typeface="Cambria Math" panose="02040503050406030204" pitchFamily="18" charset="0"/>
                            <a:ea typeface="Cambria Math" panose="02040503050406030204" pitchFamily="18" charset="0"/>
                          </a:rPr>
                          <m:t>𝛾</m:t>
                        </m:r>
                      </m:num>
                      <m:den>
                        <m:r>
                          <a:rPr lang="en-US" altLang="en-US" sz="2000" b="0" i="1" smtClean="0">
                            <a:latin typeface="Cambria Math" panose="02040503050406030204" pitchFamily="18" charset="0"/>
                            <a:ea typeface="Cambria Math" panose="02040503050406030204" pitchFamily="18" charset="0"/>
                          </a:rPr>
                          <m:t>𝛽</m:t>
                        </m:r>
                        <m:r>
                          <a:rPr lang="en-US" altLang="en-US" sz="2000" b="0" i="1" smtClean="0">
                            <a:latin typeface="Cambria Math" panose="02040503050406030204" pitchFamily="18" charset="0"/>
                            <a:ea typeface="Cambria Math" panose="02040503050406030204" pitchFamily="18" charset="0"/>
                          </a:rPr>
                          <m:t>+</m:t>
                        </m:r>
                        <m:r>
                          <a:rPr lang="en-US" altLang="en-US" sz="2000" b="0" i="1" smtClean="0">
                            <a:latin typeface="Cambria Math" panose="02040503050406030204" pitchFamily="18" charset="0"/>
                            <a:ea typeface="Cambria Math" panose="02040503050406030204" pitchFamily="18" charset="0"/>
                          </a:rPr>
                          <m:t>𝛾</m:t>
                        </m:r>
                      </m:den>
                    </m:f>
                    <m:r>
                      <a:rPr lang="en-US" altLang="en-US" sz="2000" b="0" i="1" smtClean="0">
                        <a:latin typeface="Cambria Math" panose="02040503050406030204" pitchFamily="18" charset="0"/>
                        <a:ea typeface="ＭＳ Ｐゴシック" pitchFamily="34" charset="-128"/>
                      </a:rPr>
                      <m:t>+</m:t>
                    </m:r>
                    <m:f>
                      <m:fPr>
                        <m:ctrlPr>
                          <a:rPr lang="en-US" altLang="en-US" sz="2000" b="0" i="1" smtClean="0">
                            <a:latin typeface="Cambria Math" panose="02040503050406030204" pitchFamily="18" charset="0"/>
                            <a:ea typeface="ＭＳ Ｐゴシック" pitchFamily="34" charset="-128"/>
                          </a:rPr>
                        </m:ctrlPr>
                      </m:fPr>
                      <m:num>
                        <m:r>
                          <a:rPr lang="en-US" altLang="en-US" sz="2000" b="0" i="1" smtClean="0">
                            <a:latin typeface="Cambria Math" panose="02040503050406030204" pitchFamily="18" charset="0"/>
                            <a:ea typeface="Cambria Math" panose="02040503050406030204" pitchFamily="18" charset="0"/>
                          </a:rPr>
                          <m:t>𝛽</m:t>
                        </m:r>
                      </m:num>
                      <m:den>
                        <m:r>
                          <a:rPr lang="en-US" altLang="en-US" sz="2000" i="1">
                            <a:latin typeface="Cambria Math" panose="02040503050406030204" pitchFamily="18" charset="0"/>
                            <a:ea typeface="Cambria Math" panose="02040503050406030204" pitchFamily="18" charset="0"/>
                          </a:rPr>
                          <m:t>𝛽</m:t>
                        </m:r>
                        <m:r>
                          <a:rPr lang="en-US" altLang="en-US" sz="2000" i="1">
                            <a:latin typeface="Cambria Math" panose="02040503050406030204" pitchFamily="18" charset="0"/>
                            <a:ea typeface="Cambria Math" panose="02040503050406030204" pitchFamily="18" charset="0"/>
                          </a:rPr>
                          <m:t>+</m:t>
                        </m:r>
                        <m:r>
                          <a:rPr lang="en-US" altLang="en-US" sz="2000" i="1">
                            <a:latin typeface="Cambria Math" panose="02040503050406030204" pitchFamily="18" charset="0"/>
                            <a:ea typeface="Cambria Math" panose="02040503050406030204" pitchFamily="18" charset="0"/>
                          </a:rPr>
                          <m:t>𝛾</m:t>
                        </m:r>
                      </m:den>
                    </m:f>
                    <m:sSup>
                      <m:sSupPr>
                        <m:ctrlPr>
                          <a:rPr lang="en-US" altLang="en-US" sz="2000" b="0" i="1" smtClean="0">
                            <a:latin typeface="Cambria Math" panose="02040503050406030204" pitchFamily="18" charset="0"/>
                            <a:ea typeface="ＭＳ Ｐゴシック" pitchFamily="34" charset="-128"/>
                          </a:rPr>
                        </m:ctrlPr>
                      </m:sSupPr>
                      <m:e>
                        <m:d>
                          <m:dPr>
                            <m:ctrlPr>
                              <a:rPr lang="en-US" altLang="en-US" sz="2000" b="0" i="1" smtClean="0">
                                <a:latin typeface="Cambria Math" panose="02040503050406030204" pitchFamily="18" charset="0"/>
                                <a:ea typeface="ＭＳ Ｐゴシック" pitchFamily="34" charset="-128"/>
                              </a:rPr>
                            </m:ctrlPr>
                          </m:dPr>
                          <m:e>
                            <m:sSub>
                              <m:sSubPr>
                                <m:ctrlPr>
                                  <a:rPr lang="en-US" altLang="en-US" sz="2000" i="1">
                                    <a:latin typeface="Cambria Math" panose="02040503050406030204" pitchFamily="18" charset="0"/>
                                    <a:ea typeface="ＭＳ Ｐゴシック" pitchFamily="34" charset="-128"/>
                                  </a:rPr>
                                </m:ctrlPr>
                              </m:sSubPr>
                              <m:e>
                                <m:r>
                                  <a:rPr lang="en-US" altLang="en-US" sz="2000" i="1">
                                    <a:latin typeface="Cambria Math" panose="02040503050406030204" pitchFamily="18" charset="0"/>
                                    <a:ea typeface="ＭＳ Ｐゴシック" pitchFamily="34" charset="-128"/>
                                  </a:rPr>
                                  <m:t>𝑃</m:t>
                                </m:r>
                              </m:e>
                              <m:sub>
                                <m:r>
                                  <a:rPr lang="en-US" altLang="en-US" sz="2000" i="1">
                                    <a:latin typeface="Cambria Math" panose="02040503050406030204" pitchFamily="18" charset="0"/>
                                    <a:ea typeface="ＭＳ Ｐゴシック" pitchFamily="34" charset="-128"/>
                                  </a:rPr>
                                  <m:t>𝑒𝑥𝑡</m:t>
                                </m:r>
                              </m:sub>
                            </m:sSub>
                          </m:e>
                        </m:d>
                      </m:e>
                      <m:sup>
                        <m:r>
                          <a:rPr lang="en-US" altLang="en-US" sz="2000" b="0" i="1" smtClean="0">
                            <a:latin typeface="Cambria Math" panose="02040503050406030204" pitchFamily="18" charset="0"/>
                            <a:ea typeface="ＭＳ Ｐゴシック" pitchFamily="34" charset="-128"/>
                          </a:rPr>
                          <m:t>2</m:t>
                        </m:r>
                      </m:sup>
                    </m:sSup>
                    <m:r>
                      <a:rPr lang="en-US" altLang="en-US" sz="2000" b="0" i="1" smtClean="0">
                        <a:latin typeface="Cambria Math" panose="02040503050406030204" pitchFamily="18" charset="0"/>
                        <a:ea typeface="Cambria Math" panose="02040503050406030204" pitchFamily="18" charset="0"/>
                      </a:rPr>
                      <m:t>→</m:t>
                    </m:r>
                    <m:sSub>
                      <m:sSubPr>
                        <m:ctrlPr>
                          <a:rPr lang="en-US" altLang="en-US" sz="2000" i="1">
                            <a:latin typeface="Cambria Math" panose="02040503050406030204" pitchFamily="18" charset="0"/>
                            <a:ea typeface="ＭＳ Ｐゴシック" pitchFamily="34" charset="-128"/>
                          </a:rPr>
                        </m:ctrlPr>
                      </m:sSubPr>
                      <m:e>
                        <m:r>
                          <a:rPr lang="en-US" altLang="en-US" sz="2000" i="1">
                            <a:latin typeface="Cambria Math" panose="02040503050406030204" pitchFamily="18" charset="0"/>
                            <a:ea typeface="ＭＳ Ｐゴシック" pitchFamily="34" charset="-128"/>
                          </a:rPr>
                          <m:t>𝑃</m:t>
                        </m:r>
                      </m:e>
                      <m:sub>
                        <m:r>
                          <a:rPr lang="en-US" altLang="en-US" sz="2000" i="1">
                            <a:latin typeface="Cambria Math" panose="02040503050406030204" pitchFamily="18" charset="0"/>
                            <a:ea typeface="ＭＳ Ｐゴシック" pitchFamily="34" charset="-128"/>
                          </a:rPr>
                          <m:t>𝑒𝑥𝑡</m:t>
                        </m:r>
                      </m:sub>
                    </m:sSub>
                    <m:r>
                      <a:rPr lang="en-US" altLang="en-US" sz="2000" i="1">
                        <a:latin typeface="Cambria Math" panose="02040503050406030204" pitchFamily="18" charset="0"/>
                        <a:ea typeface="ＭＳ Ｐゴシック" pitchFamily="34" charset="-128"/>
                      </a:rPr>
                      <m:t>=</m:t>
                    </m:r>
                    <m:f>
                      <m:fPr>
                        <m:ctrlPr>
                          <a:rPr lang="en-US" altLang="en-US" sz="2000" i="1">
                            <a:latin typeface="Cambria Math" panose="02040503050406030204" pitchFamily="18" charset="0"/>
                            <a:ea typeface="ＭＳ Ｐゴシック" pitchFamily="34" charset="-128"/>
                          </a:rPr>
                        </m:ctrlPr>
                      </m:fPr>
                      <m:num>
                        <m:r>
                          <a:rPr lang="en-US" altLang="en-US" sz="2000" i="1">
                            <a:latin typeface="Cambria Math" panose="02040503050406030204" pitchFamily="18" charset="0"/>
                            <a:ea typeface="Cambria Math" panose="02040503050406030204" pitchFamily="18" charset="0"/>
                          </a:rPr>
                          <m:t>𝛾</m:t>
                        </m:r>
                      </m:num>
                      <m:den>
                        <m:r>
                          <a:rPr lang="en-US" altLang="en-US" sz="2000" i="1">
                            <a:latin typeface="Cambria Math" panose="02040503050406030204" pitchFamily="18" charset="0"/>
                            <a:ea typeface="Cambria Math" panose="02040503050406030204" pitchFamily="18" charset="0"/>
                          </a:rPr>
                          <m:t>𝛽</m:t>
                        </m:r>
                      </m:den>
                    </m:f>
                    <m:r>
                      <a:rPr lang="en-US" altLang="en-US" sz="2000" i="1">
                        <a:latin typeface="Cambria Math" panose="02040503050406030204" pitchFamily="18" charset="0"/>
                        <a:ea typeface="Cambria Math" panose="02040503050406030204" pitchFamily="18" charset="0"/>
                      </a:rPr>
                      <m:t>=</m:t>
                    </m:r>
                    <m:f>
                      <m:fPr>
                        <m:ctrlPr>
                          <a:rPr lang="en-US" altLang="en-US" sz="2000" i="1">
                            <a:latin typeface="Cambria Math" panose="02040503050406030204" pitchFamily="18" charset="0"/>
                            <a:ea typeface="ＭＳ Ｐゴシック" pitchFamily="34" charset="-128"/>
                          </a:rPr>
                        </m:ctrlPr>
                      </m:fPr>
                      <m:num>
                        <m:r>
                          <a:rPr lang="en-US" altLang="en-US" sz="2000" i="1">
                            <a:latin typeface="Cambria Math" panose="02040503050406030204" pitchFamily="18" charset="0"/>
                            <a:ea typeface="ＭＳ Ｐゴシック" pitchFamily="34" charset="-128"/>
                          </a:rPr>
                          <m:t>1</m:t>
                        </m:r>
                      </m:num>
                      <m:den>
                        <m:sSub>
                          <m:sSubPr>
                            <m:ctrlPr>
                              <a:rPr lang="en-US" altLang="en-US" sz="2000" i="1">
                                <a:latin typeface="Cambria Math" panose="02040503050406030204" pitchFamily="18" charset="0"/>
                                <a:ea typeface="Cambria Math" panose="02040503050406030204" pitchFamily="18" charset="0"/>
                              </a:rPr>
                            </m:ctrlPr>
                          </m:sSubPr>
                          <m:e>
                            <m:r>
                              <a:rPr lang="en-US" altLang="en-US" sz="2000" i="1">
                                <a:latin typeface="Cambria Math" panose="02040503050406030204" pitchFamily="18" charset="0"/>
                                <a:ea typeface="Cambria Math" panose="02040503050406030204" pitchFamily="18" charset="0"/>
                              </a:rPr>
                              <m:t>𝑅</m:t>
                            </m:r>
                          </m:e>
                          <m:sub>
                            <m:r>
                              <a:rPr lang="en-US" altLang="en-US" sz="2000" i="1">
                                <a:latin typeface="Cambria Math" panose="02040503050406030204" pitchFamily="18" charset="0"/>
                                <a:ea typeface="Cambria Math" panose="02040503050406030204" pitchFamily="18" charset="0"/>
                              </a:rPr>
                              <m:t>0</m:t>
                            </m:r>
                          </m:sub>
                        </m:sSub>
                      </m:den>
                    </m:f>
                  </m:oMath>
                </a14:m>
                <a:endParaRPr lang="en-US" altLang="en-US" sz="2000" b="0" dirty="0">
                  <a:ea typeface="ＭＳ Ｐゴシック" pitchFamily="34" charset="-128"/>
                </a:endParaRPr>
              </a:p>
              <a:p>
                <a:pPr lvl="1" eaLnBrk="1" hangingPunct="1"/>
                <a:r>
                  <a:rPr lang="en-US" altLang="en-US" sz="2400" dirty="0">
                    <a:ea typeface="ＭＳ Ｐゴシック" pitchFamily="34" charset="-128"/>
                  </a:rPr>
                  <a:t>Small populations </a:t>
                </a:r>
              </a:p>
              <a:p>
                <a:pPr eaLnBrk="1" hangingPunct="1"/>
                <a:r>
                  <a:rPr lang="en-US" altLang="en-US" sz="2800" dirty="0">
                    <a:ea typeface="ＭＳ Ｐゴシック" pitchFamily="34" charset="-128"/>
                  </a:rPr>
                  <a:t>Less variable (non-exponential) infectious periods, higher fraction susceptible make extinction less likely</a:t>
                </a:r>
              </a:p>
            </p:txBody>
          </p:sp>
        </mc:Choice>
        <mc:Fallback xmlns="">
          <p:sp>
            <p:nvSpPr>
              <p:cNvPr id="70658" name="Content Placeholder 5"/>
              <p:cNvSpPr>
                <a:spLocks noGrp="1" noRot="1" noChangeAspect="1" noMove="1" noResize="1" noEditPoints="1" noAdjustHandles="1" noChangeArrowheads="1" noChangeShapeType="1" noTextEdit="1"/>
              </p:cNvSpPr>
              <p:nvPr>
                <p:ph idx="1"/>
              </p:nvPr>
            </p:nvSpPr>
            <p:spPr>
              <a:xfrm>
                <a:off x="457200" y="1371600"/>
                <a:ext cx="8382000" cy="4525963"/>
              </a:xfrm>
              <a:blipFill>
                <a:blip r:embed="rId2"/>
                <a:stretch>
                  <a:fillRect l="-1309" t="-1213" b="-10377"/>
                </a:stretch>
              </a:blipFill>
            </p:spPr>
            <p:txBody>
              <a:bodyPr/>
              <a:lstStyle/>
              <a:p>
                <a:r>
                  <a:rPr lang="en-US">
                    <a:noFill/>
                  </a:rPr>
                  <a:t> </a:t>
                </a:r>
              </a:p>
            </p:txBody>
          </p:sp>
        </mc:Fallback>
      </mc:AlternateContent>
    </p:spTree>
    <p:extLst>
      <p:ext uri="{BB962C8B-B14F-4D97-AF65-F5344CB8AC3E}">
        <p14:creationId xmlns:p14="http://schemas.microsoft.com/office/powerpoint/2010/main" val="856116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574160-4320-462F-BD61-900693E70AF7}"/>
              </a:ext>
            </a:extLst>
          </p:cNvPr>
          <p:cNvPicPr>
            <a:picLocks noChangeAspect="1"/>
          </p:cNvPicPr>
          <p:nvPr/>
        </p:nvPicPr>
        <p:blipFill>
          <a:blip r:embed="rId2"/>
          <a:stretch>
            <a:fillRect/>
          </a:stretch>
        </p:blipFill>
        <p:spPr>
          <a:xfrm>
            <a:off x="543524" y="0"/>
            <a:ext cx="8056951" cy="6858000"/>
          </a:xfrm>
          <a:prstGeom prst="rect">
            <a:avLst/>
          </a:prstGeom>
        </p:spPr>
      </p:pic>
      <p:cxnSp>
        <p:nvCxnSpPr>
          <p:cNvPr id="6" name="Straight Connector 5">
            <a:extLst>
              <a:ext uri="{FF2B5EF4-FFF2-40B4-BE49-F238E27FC236}">
                <a16:creationId xmlns:a16="http://schemas.microsoft.com/office/drawing/2014/main" id="{CBF668E5-77C0-405B-AD70-F98F206FD57B}"/>
              </a:ext>
            </a:extLst>
          </p:cNvPr>
          <p:cNvCxnSpPr/>
          <p:nvPr/>
        </p:nvCxnSpPr>
        <p:spPr>
          <a:xfrm flipV="1">
            <a:off x="4572000" y="914400"/>
            <a:ext cx="0" cy="4876800"/>
          </a:xfrm>
          <a:prstGeom prst="line">
            <a:avLst/>
          </a:prstGeom>
          <a:ln w="57150">
            <a:solidFill>
              <a:schemeClr val="accent3">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7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B1FE2F6-5293-4E11-8B64-C1D6ACE644E3}"/>
              </a:ext>
            </a:extLst>
          </p:cNvPr>
          <p:cNvSpPr>
            <a:spLocks noGrp="1"/>
          </p:cNvSpPr>
          <p:nvPr>
            <p:ph type="title"/>
          </p:nvPr>
        </p:nvSpPr>
        <p:spPr/>
        <p:txBody>
          <a:bodyPr/>
          <a:lstStyle/>
          <a:p>
            <a:r>
              <a:rPr lang="en-US" sz="4800" b="1" dirty="0"/>
              <a:t>Critical Community Size</a:t>
            </a:r>
          </a:p>
        </p:txBody>
      </p:sp>
      <p:pic>
        <p:nvPicPr>
          <p:cNvPr id="11" name="Picture 10">
            <a:extLst>
              <a:ext uri="{FF2B5EF4-FFF2-40B4-BE49-F238E27FC236}">
                <a16:creationId xmlns:a16="http://schemas.microsoft.com/office/drawing/2014/main" id="{37C84547-68E9-4F51-BAAA-18B0FD07465B}"/>
              </a:ext>
            </a:extLst>
          </p:cNvPr>
          <p:cNvPicPr>
            <a:picLocks noChangeAspect="1"/>
          </p:cNvPicPr>
          <p:nvPr/>
        </p:nvPicPr>
        <p:blipFill>
          <a:blip r:embed="rId2"/>
          <a:stretch>
            <a:fillRect/>
          </a:stretch>
        </p:blipFill>
        <p:spPr>
          <a:xfrm>
            <a:off x="304800" y="1412963"/>
            <a:ext cx="8077200" cy="5083997"/>
          </a:xfrm>
          <a:prstGeom prst="rect">
            <a:avLst/>
          </a:prstGeom>
        </p:spPr>
      </p:pic>
      <p:sp>
        <p:nvSpPr>
          <p:cNvPr id="4" name="TextBox 3">
            <a:extLst>
              <a:ext uri="{FF2B5EF4-FFF2-40B4-BE49-F238E27FC236}">
                <a16:creationId xmlns:a16="http://schemas.microsoft.com/office/drawing/2014/main" id="{3AB2A703-E357-4321-AD7A-BF7E94D6372E}"/>
              </a:ext>
            </a:extLst>
          </p:cNvPr>
          <p:cNvSpPr txBox="1"/>
          <p:nvPr/>
        </p:nvSpPr>
        <p:spPr>
          <a:xfrm>
            <a:off x="0" y="1219200"/>
            <a:ext cx="91440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b="1" dirty="0">
                <a:latin typeface="+mj-lt"/>
              </a:rPr>
              <a:t> The Critical Community Size (CCS) is deﬁned as the smallest population size that does not suffer disease extinction. </a:t>
            </a:r>
          </a:p>
        </p:txBody>
      </p:sp>
    </p:spTree>
    <p:extLst>
      <p:ext uri="{BB962C8B-B14F-4D97-AF65-F5344CB8AC3E}">
        <p14:creationId xmlns:p14="http://schemas.microsoft.com/office/powerpoint/2010/main" val="42622835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500F01-933F-4B23-AE3D-4ECCAF1F1830}"/>
              </a:ext>
            </a:extLst>
          </p:cNvPr>
          <p:cNvSpPr>
            <a:spLocks noGrp="1"/>
          </p:cNvSpPr>
          <p:nvPr>
            <p:ph type="title"/>
          </p:nvPr>
        </p:nvSpPr>
        <p:spPr/>
        <p:txBody>
          <a:bodyPr/>
          <a:lstStyle/>
          <a:p>
            <a:r>
              <a:rPr lang="en-US" dirty="0"/>
              <a:t>Importance of importations</a:t>
            </a:r>
          </a:p>
        </p:txBody>
      </p:sp>
      <p:sp>
        <p:nvSpPr>
          <p:cNvPr id="5" name="Content Placeholder 4">
            <a:extLst>
              <a:ext uri="{FF2B5EF4-FFF2-40B4-BE49-F238E27FC236}">
                <a16:creationId xmlns:a16="http://schemas.microsoft.com/office/drawing/2014/main" id="{21D432AD-D92E-44C0-9B12-67AE102AD09A}"/>
              </a:ext>
            </a:extLst>
          </p:cNvPr>
          <p:cNvSpPr>
            <a:spLocks noGrp="1"/>
          </p:cNvSpPr>
          <p:nvPr>
            <p:ph idx="1"/>
          </p:nvPr>
        </p:nvSpPr>
        <p:spPr/>
        <p:txBody>
          <a:bodyPr/>
          <a:lstStyle/>
          <a:p>
            <a:r>
              <a:rPr lang="en-US" altLang="en-US" dirty="0">
                <a:ea typeface="ＭＳ Ｐゴシック" pitchFamily="34" charset="-128"/>
              </a:rPr>
              <a:t>Importation: Infectious individuals arrive from outside OR susceptible person temporarily leaves, while away becomes infected, and returns</a:t>
            </a:r>
            <a:endParaRPr lang="en-US" dirty="0"/>
          </a:p>
        </p:txBody>
      </p:sp>
      <p:sp>
        <p:nvSpPr>
          <p:cNvPr id="6" name="Rectangle 5">
            <a:extLst>
              <a:ext uri="{FF2B5EF4-FFF2-40B4-BE49-F238E27FC236}">
                <a16:creationId xmlns:a16="http://schemas.microsoft.com/office/drawing/2014/main" id="{C537EE3E-9ECC-48E4-BDC7-63D93800A769}"/>
              </a:ext>
            </a:extLst>
          </p:cNvPr>
          <p:cNvSpPr/>
          <p:nvPr/>
        </p:nvSpPr>
        <p:spPr>
          <a:xfrm>
            <a:off x="1709366" y="44958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baseline="-25000" dirty="0"/>
          </a:p>
        </p:txBody>
      </p:sp>
      <p:sp>
        <p:nvSpPr>
          <p:cNvPr id="7" name="Rectangle 6">
            <a:extLst>
              <a:ext uri="{FF2B5EF4-FFF2-40B4-BE49-F238E27FC236}">
                <a16:creationId xmlns:a16="http://schemas.microsoft.com/office/drawing/2014/main" id="{E955F693-946B-48C2-8481-8C992C26CD60}"/>
              </a:ext>
            </a:extLst>
          </p:cNvPr>
          <p:cNvSpPr/>
          <p:nvPr/>
        </p:nvSpPr>
        <p:spPr>
          <a:xfrm>
            <a:off x="4169391" y="4495800"/>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baseline="-25000" dirty="0"/>
          </a:p>
        </p:txBody>
      </p:sp>
      <p:cxnSp>
        <p:nvCxnSpPr>
          <p:cNvPr id="8" name="Straight Arrow Connector 7">
            <a:extLst>
              <a:ext uri="{FF2B5EF4-FFF2-40B4-BE49-F238E27FC236}">
                <a16:creationId xmlns:a16="http://schemas.microsoft.com/office/drawing/2014/main" id="{5CAB95DB-2199-4BBC-811B-9E6FEC8CA474}"/>
              </a:ext>
            </a:extLst>
          </p:cNvPr>
          <p:cNvCxnSpPr>
            <a:cxnSpLocks/>
            <a:stCxn id="6" idx="3"/>
            <a:endCxn id="7" idx="1"/>
          </p:cNvCxnSpPr>
          <p:nvPr/>
        </p:nvCxnSpPr>
        <p:spPr>
          <a:xfrm>
            <a:off x="2776151" y="4991100"/>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AE01F6-56AE-43E9-9E70-29AC44D36B9C}"/>
              </a:ext>
            </a:extLst>
          </p:cNvPr>
          <p:cNvSpPr/>
          <p:nvPr/>
        </p:nvSpPr>
        <p:spPr>
          <a:xfrm>
            <a:off x="3219336" y="4905197"/>
            <a:ext cx="506870" cy="523220"/>
          </a:xfrm>
          <a:prstGeom prst="rect">
            <a:avLst/>
          </a:prstGeom>
        </p:spPr>
        <p:txBody>
          <a:bodyPr wrap="none">
            <a:spAutoFit/>
          </a:bodyPr>
          <a:lstStyle/>
          <a:p>
            <a:r>
              <a:rPr lang="en-US" sz="2800" b="1" i="1" dirty="0"/>
              <a:t>βI</a:t>
            </a:r>
            <a:endParaRPr lang="en-US" dirty="0"/>
          </a:p>
        </p:txBody>
      </p:sp>
      <p:sp>
        <p:nvSpPr>
          <p:cNvPr id="10" name="Rectangle 9">
            <a:extLst>
              <a:ext uri="{FF2B5EF4-FFF2-40B4-BE49-F238E27FC236}">
                <a16:creationId xmlns:a16="http://schemas.microsoft.com/office/drawing/2014/main" id="{54062776-ED98-435D-A9C1-0941A1FF6DD1}"/>
              </a:ext>
            </a:extLst>
          </p:cNvPr>
          <p:cNvSpPr/>
          <p:nvPr/>
        </p:nvSpPr>
        <p:spPr>
          <a:xfrm>
            <a:off x="5740274" y="4866646"/>
            <a:ext cx="385042" cy="523220"/>
          </a:xfrm>
          <a:prstGeom prst="rect">
            <a:avLst/>
          </a:prstGeom>
        </p:spPr>
        <p:txBody>
          <a:bodyPr wrap="none">
            <a:spAutoFit/>
          </a:bodyPr>
          <a:lstStyle/>
          <a:p>
            <a:r>
              <a:rPr lang="el-GR" sz="2800" b="1" i="1" dirty="0"/>
              <a:t>γ</a:t>
            </a:r>
            <a:endParaRPr lang="en-US" dirty="0"/>
          </a:p>
        </p:txBody>
      </p:sp>
      <p:sp>
        <p:nvSpPr>
          <p:cNvPr id="11" name="Rectangle 10">
            <a:extLst>
              <a:ext uri="{FF2B5EF4-FFF2-40B4-BE49-F238E27FC236}">
                <a16:creationId xmlns:a16="http://schemas.microsoft.com/office/drawing/2014/main" id="{E06AE3D8-6CB8-403C-98E4-714C99DF2D46}"/>
              </a:ext>
            </a:extLst>
          </p:cNvPr>
          <p:cNvSpPr/>
          <p:nvPr/>
        </p:nvSpPr>
        <p:spPr>
          <a:xfrm>
            <a:off x="6629415" y="4495800"/>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baseline="-25000" dirty="0"/>
          </a:p>
        </p:txBody>
      </p:sp>
      <p:cxnSp>
        <p:nvCxnSpPr>
          <p:cNvPr id="12" name="Straight Arrow Connector 11">
            <a:extLst>
              <a:ext uri="{FF2B5EF4-FFF2-40B4-BE49-F238E27FC236}">
                <a16:creationId xmlns:a16="http://schemas.microsoft.com/office/drawing/2014/main" id="{7C458BCF-809A-4028-AAE0-5B043FD232DB}"/>
              </a:ext>
            </a:extLst>
          </p:cNvPr>
          <p:cNvCxnSpPr>
            <a:cxnSpLocks/>
            <a:stCxn id="7" idx="3"/>
            <a:endCxn id="11" idx="1"/>
          </p:cNvCxnSpPr>
          <p:nvPr/>
        </p:nvCxnSpPr>
        <p:spPr>
          <a:xfrm>
            <a:off x="5236176" y="4991100"/>
            <a:ext cx="139323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EDCC3E28-7116-4BFA-BDB4-F147CCEBBE55}"/>
              </a:ext>
            </a:extLst>
          </p:cNvPr>
          <p:cNvCxnSpPr>
            <a:stCxn id="6" idx="2"/>
            <a:endCxn id="6" idx="1"/>
          </p:cNvCxnSpPr>
          <p:nvPr/>
        </p:nvCxnSpPr>
        <p:spPr>
          <a:xfrm rot="5400000" flipH="1">
            <a:off x="1728413" y="4972054"/>
            <a:ext cx="495300" cy="533393"/>
          </a:xfrm>
          <a:prstGeom prst="bentConnector4">
            <a:avLst>
              <a:gd name="adj1" fmla="val -46154"/>
              <a:gd name="adj2" fmla="val 142858"/>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719EBBA-8F92-4752-87A9-47CC2728F714}"/>
              </a:ext>
            </a:extLst>
          </p:cNvPr>
          <p:cNvCxnSpPr>
            <a:cxnSpLocks/>
            <a:stCxn id="7" idx="2"/>
            <a:endCxn id="6" idx="1"/>
          </p:cNvCxnSpPr>
          <p:nvPr/>
        </p:nvCxnSpPr>
        <p:spPr>
          <a:xfrm rot="5400000" flipH="1">
            <a:off x="2958425" y="3742041"/>
            <a:ext cx="495300" cy="2993418"/>
          </a:xfrm>
          <a:prstGeom prst="bentConnector4">
            <a:avLst>
              <a:gd name="adj1" fmla="val -46154"/>
              <a:gd name="adj2" fmla="val 10763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A35101E-5270-4FE7-9351-AFF5A9E93185}"/>
              </a:ext>
            </a:extLst>
          </p:cNvPr>
          <p:cNvCxnSpPr>
            <a:cxnSpLocks/>
            <a:stCxn id="11" idx="2"/>
            <a:endCxn id="6" idx="1"/>
          </p:cNvCxnSpPr>
          <p:nvPr/>
        </p:nvCxnSpPr>
        <p:spPr>
          <a:xfrm rot="5400000" flipH="1">
            <a:off x="4188437" y="2512029"/>
            <a:ext cx="495300" cy="5453442"/>
          </a:xfrm>
          <a:prstGeom prst="bentConnector4">
            <a:avLst>
              <a:gd name="adj1" fmla="val -46154"/>
              <a:gd name="adj2" fmla="val 10419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D6FC51-F70B-44FD-9545-D1ED1D6049F4}"/>
              </a:ext>
            </a:extLst>
          </p:cNvPr>
          <p:cNvSpPr txBox="1"/>
          <p:nvPr/>
        </p:nvSpPr>
        <p:spPr>
          <a:xfrm>
            <a:off x="4169391" y="5642783"/>
            <a:ext cx="2895599" cy="584775"/>
          </a:xfrm>
          <a:prstGeom prst="rect">
            <a:avLst/>
          </a:prstGeom>
          <a:noFill/>
        </p:spPr>
        <p:txBody>
          <a:bodyPr wrap="square" rtlCol="0">
            <a:spAutoFit/>
          </a:bodyPr>
          <a:lstStyle/>
          <a:p>
            <a:r>
              <a:rPr lang="en-US" sz="3200" b="1" i="1" dirty="0">
                <a:latin typeface="+mj-lt"/>
              </a:rPr>
              <a:t>b=</a:t>
            </a:r>
            <a:r>
              <a:rPr lang="el-GR" sz="3200" b="1" i="1" dirty="0">
                <a:latin typeface="+mj-lt"/>
              </a:rPr>
              <a:t>μ</a:t>
            </a:r>
            <a:endParaRPr lang="en-US" sz="3200" b="1" i="1" dirty="0">
              <a:latin typeface="+mj-lt"/>
            </a:endParaRPr>
          </a:p>
        </p:txBody>
      </p:sp>
      <p:sp>
        <p:nvSpPr>
          <p:cNvPr id="17" name="Arrow: Down 16">
            <a:extLst>
              <a:ext uri="{FF2B5EF4-FFF2-40B4-BE49-F238E27FC236}">
                <a16:creationId xmlns:a16="http://schemas.microsoft.com/office/drawing/2014/main" id="{4EA0DBA1-8905-4F7B-9782-7BDC378CA950}"/>
              </a:ext>
            </a:extLst>
          </p:cNvPr>
          <p:cNvSpPr/>
          <p:nvPr/>
        </p:nvSpPr>
        <p:spPr>
          <a:xfrm>
            <a:off x="4648200" y="3429000"/>
            <a:ext cx="152400" cy="990600"/>
          </a:xfrm>
          <a:prstGeom prst="downArrow">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92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COVID19 Importation Stories</a:t>
            </a:r>
          </a:p>
        </p:txBody>
      </p:sp>
      <p:pic>
        <p:nvPicPr>
          <p:cNvPr id="3" name="Picture 2">
            <a:extLst>
              <a:ext uri="{FF2B5EF4-FFF2-40B4-BE49-F238E27FC236}">
                <a16:creationId xmlns:a16="http://schemas.microsoft.com/office/drawing/2014/main" id="{9699848E-A1E8-4902-A953-DBB9A3D94B2F}"/>
              </a:ext>
            </a:extLst>
          </p:cNvPr>
          <p:cNvPicPr>
            <a:picLocks noChangeAspect="1"/>
          </p:cNvPicPr>
          <p:nvPr/>
        </p:nvPicPr>
        <p:blipFill>
          <a:blip r:embed="rId2"/>
          <a:stretch>
            <a:fillRect/>
          </a:stretch>
        </p:blipFill>
        <p:spPr>
          <a:xfrm>
            <a:off x="0" y="2133600"/>
            <a:ext cx="9144000" cy="4078743"/>
          </a:xfrm>
          <a:prstGeom prst="rect">
            <a:avLst/>
          </a:prstGeom>
        </p:spPr>
      </p:pic>
    </p:spTree>
    <p:extLst>
      <p:ext uri="{BB962C8B-B14F-4D97-AF65-F5344CB8AC3E}">
        <p14:creationId xmlns:p14="http://schemas.microsoft.com/office/powerpoint/2010/main" val="4280350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Important Announcements</a:t>
            </a:r>
          </a:p>
        </p:txBody>
      </p:sp>
      <p:sp>
        <p:nvSpPr>
          <p:cNvPr id="70658" name="Content Placeholder 5"/>
          <p:cNvSpPr>
            <a:spLocks noGrp="1"/>
          </p:cNvSpPr>
          <p:nvPr>
            <p:ph idx="1"/>
          </p:nvPr>
        </p:nvSpPr>
        <p:spPr>
          <a:xfrm>
            <a:off x="457200" y="1371600"/>
            <a:ext cx="8382000" cy="4525963"/>
          </a:xfrm>
        </p:spPr>
        <p:txBody>
          <a:bodyPr/>
          <a:lstStyle/>
          <a:p>
            <a:pPr eaLnBrk="1" hangingPunct="1"/>
            <a:endParaRPr lang="en-US" altLang="en-US" sz="2800" dirty="0">
              <a:ea typeface="ＭＳ Ｐゴシック"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Practical Questions</a:t>
            </a:r>
          </a:p>
        </p:txBody>
      </p:sp>
      <p:sp>
        <p:nvSpPr>
          <p:cNvPr id="3" name="Content Placeholder 2"/>
          <p:cNvSpPr>
            <a:spLocks noGrp="1"/>
          </p:cNvSpPr>
          <p:nvPr>
            <p:ph idx="1"/>
          </p:nvPr>
        </p:nvSpPr>
        <p:spPr/>
        <p:txBody>
          <a:bodyPr>
            <a:normAutofit/>
          </a:bodyPr>
          <a:lstStyle/>
          <a:p>
            <a:pPr marL="0" indent="0">
              <a:buNone/>
            </a:pPr>
            <a:r>
              <a:rPr lang="en-US" dirty="0"/>
              <a:t>How and when does stochasticity/randomness make the predictions/insights from the models we have been examining to date less applicable?</a:t>
            </a:r>
          </a:p>
          <a:p>
            <a:pPr marL="0" indent="0">
              <a:buNone/>
            </a:pPr>
            <a:endParaRPr lang="en-US" dirty="0"/>
          </a:p>
          <a:p>
            <a:pPr marL="0" indent="0">
              <a:buNone/>
            </a:pPr>
            <a:r>
              <a:rPr lang="en-US" dirty="0"/>
              <a:t>What patterns should we expect to see in real-world dynamics of infectious diseases because of stochasticity/randomness?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3311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p>
        </p:txBody>
      </p:sp>
      <p:sp>
        <p:nvSpPr>
          <p:cNvPr id="3" name="Content Placeholder 2"/>
          <p:cNvSpPr>
            <a:spLocks noGrp="1"/>
          </p:cNvSpPr>
          <p:nvPr>
            <p:ph idx="1"/>
          </p:nvPr>
        </p:nvSpPr>
        <p:spPr/>
        <p:txBody>
          <a:bodyPr>
            <a:normAutofit fontScale="77500" lnSpcReduction="20000"/>
          </a:bodyPr>
          <a:lstStyle/>
          <a:p>
            <a:r>
              <a:rPr lang="en-US" dirty="0"/>
              <a:t>Define continuous versus discrete and explain how they characterize model differences</a:t>
            </a:r>
          </a:p>
          <a:p>
            <a:r>
              <a:rPr lang="en-US" dirty="0"/>
              <a:t>Define deterministic versus stochastic and explain how they characterize model differences</a:t>
            </a:r>
          </a:p>
          <a:p>
            <a:r>
              <a:rPr lang="en-US" dirty="0"/>
              <a:t>Understand how stochastic continuous time models differ from deterministic continuous time models</a:t>
            </a:r>
          </a:p>
          <a:p>
            <a:r>
              <a:rPr lang="en-US" dirty="0"/>
              <a:t>Understand how stochastic discrete time models differ</a:t>
            </a:r>
          </a:p>
          <a:p>
            <a:r>
              <a:rPr lang="en-US" dirty="0"/>
              <a:t>Describe stochastic extinction/fade-out and the conditions under which it is more likely</a:t>
            </a:r>
          </a:p>
          <a:p>
            <a:r>
              <a:rPr lang="en-US" dirty="0"/>
              <a:t>Describe the critical community size threshold</a:t>
            </a:r>
          </a:p>
          <a:p>
            <a:r>
              <a:rPr lang="en-US" dirty="0"/>
              <a:t>Describe importation and how it relates to the likelihood of extinction/critical community size</a:t>
            </a:r>
          </a:p>
          <a:p>
            <a:endParaRPr lang="en-US" dirty="0"/>
          </a:p>
        </p:txBody>
      </p:sp>
    </p:spTree>
    <p:extLst>
      <p:ext uri="{BB962C8B-B14F-4D97-AF65-F5344CB8AC3E}">
        <p14:creationId xmlns:p14="http://schemas.microsoft.com/office/powerpoint/2010/main" val="3719660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Continuous vs. Discrete</a:t>
            </a:r>
          </a:p>
        </p:txBody>
      </p:sp>
      <p:sp>
        <p:nvSpPr>
          <p:cNvPr id="3" name="Content Placeholder 2"/>
          <p:cNvSpPr>
            <a:spLocks noGrp="1"/>
          </p:cNvSpPr>
          <p:nvPr>
            <p:ph idx="1"/>
          </p:nvPr>
        </p:nvSpPr>
        <p:spPr/>
        <p:txBody>
          <a:bodyPr>
            <a:normAutofit/>
          </a:bodyPr>
          <a:lstStyle/>
          <a:p>
            <a:r>
              <a:rPr lang="en-US" dirty="0"/>
              <a:t>Apply to </a:t>
            </a:r>
          </a:p>
          <a:p>
            <a:pPr lvl="1"/>
            <a:r>
              <a:rPr lang="en-US" dirty="0"/>
              <a:t>Quantities being modeled</a:t>
            </a:r>
          </a:p>
          <a:p>
            <a:pPr lvl="1"/>
            <a:r>
              <a:rPr lang="en-US" dirty="0"/>
              <a:t>Time steps in the model</a:t>
            </a:r>
          </a:p>
        </p:txBody>
      </p:sp>
    </p:spTree>
    <p:extLst>
      <p:ext uri="{BB962C8B-B14F-4D97-AF65-F5344CB8AC3E}">
        <p14:creationId xmlns:p14="http://schemas.microsoft.com/office/powerpoint/2010/main" val="667735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8421</TotalTime>
  <Words>2755</Words>
  <Application>Microsoft Office PowerPoint</Application>
  <PresentationFormat>On-screen Show (4:3)</PresentationFormat>
  <Paragraphs>390</Paragraphs>
  <Slides>63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Courier New</vt:lpstr>
      <vt:lpstr>Office Theme</vt:lpstr>
      <vt:lpstr>Models for Understanding and Controlling Global Infectious Diseases HUMBIO 154D / HRP 204 </vt:lpstr>
      <vt:lpstr>Course Roadmap</vt:lpstr>
      <vt:lpstr>“THE REAL WORLD CONTAINS RANDOMNESS”</vt:lpstr>
      <vt:lpstr>PowerPoint Presentation</vt:lpstr>
      <vt:lpstr>PowerPoint Presentation</vt:lpstr>
      <vt:lpstr>PowerPoint Presentation</vt:lpstr>
      <vt:lpstr>Practical Questions</vt:lpstr>
      <vt:lpstr>Learning Objectives</vt:lpstr>
      <vt:lpstr>Continuous vs. Discrete</vt:lpstr>
      <vt:lpstr>Continuous vs. Discrete</vt:lpstr>
      <vt:lpstr>Continuous vs. Discrete</vt:lpstr>
      <vt:lpstr>Continuous vs. Discrete</vt:lpstr>
      <vt:lpstr>Continuous vs. Discrete</vt:lpstr>
      <vt:lpstr>Continuous vs. Discrete</vt:lpstr>
      <vt:lpstr>Continuous vs. Discrete</vt:lpstr>
      <vt:lpstr>Continuous vs. Discrete</vt:lpstr>
      <vt:lpstr>Continuous vs. Discrete</vt:lpstr>
      <vt:lpstr>Deterministic vs. Stochastic</vt:lpstr>
      <vt:lpstr>Deterministic vs. Stochastic</vt:lpstr>
      <vt:lpstr>Deterministic vs. Stochastic</vt:lpstr>
      <vt:lpstr>Deterministic vs. Stochastic</vt:lpstr>
      <vt:lpstr>Deterministic vs. Stochastic</vt:lpstr>
      <vt:lpstr>Deterministic vs. Stochastic</vt:lpstr>
      <vt:lpstr>Nerd Aside: Random Numbers</vt:lpstr>
      <vt:lpstr>What real-world randomness should be reflected in the model? </vt:lpstr>
      <vt:lpstr>We will first illustrate random ODE model parameters with a simpler model: recall…</vt:lpstr>
      <vt:lpstr>Code for the deterministic exponential growth model</vt:lpstr>
      <vt:lpstr>PowerPoint Presentation</vt:lpstr>
      <vt:lpstr>Code for the deterministic exponential growth model</vt:lpstr>
      <vt:lpstr>PowerPoint Presentation</vt:lpstr>
      <vt:lpstr>PowerPoint Presentation</vt:lpstr>
      <vt:lpstr>PowerPoint Presentation</vt:lpstr>
      <vt:lpstr>PowerPoint Presentation</vt:lpstr>
      <vt:lpstr>PowerPoint Presentation</vt:lpstr>
      <vt:lpstr>What drives the high amplitude epidemics? </vt:lpstr>
      <vt:lpstr>SIR model with demography:  Equilibria and Stability</vt:lpstr>
      <vt:lpstr>SIR model with demography:  Equilibria and Stability</vt:lpstr>
      <vt:lpstr>Scaled noise (relative to population size)</vt:lpstr>
      <vt:lpstr>Up until now:  Random fluctuations in parameters FOR continuous quantity, continuous time modelS</vt:lpstr>
      <vt:lpstr>NOW LET’S CONSIDER DISCRETE QUANTITY DISCRETE TIME MODELS (SIMPLE INDIVIDUAL-BASED MODELS)</vt:lpstr>
      <vt:lpstr>States people are in: Susceptible (blue); Infectious (red); Recovered (purple)</vt:lpstr>
      <vt:lpstr>CASE (SIMULATION) 1: EPIDEMIC TAKE-OFF</vt:lpstr>
      <vt:lpstr>PowerPoint Presentation</vt:lpstr>
      <vt:lpstr>CASE (SIMULATION) 2: EPIDEMIC FADE-OUT</vt:lpstr>
      <vt:lpstr>PowerPoint Presentation</vt:lpstr>
      <vt:lpstr>Simple Individual Based Model</vt:lpstr>
      <vt:lpstr>Simple Individual Based Model</vt:lpstr>
      <vt:lpstr>PowerPoint Presentation</vt:lpstr>
      <vt:lpstr>PowerPoint Presentation</vt:lpstr>
      <vt:lpstr>PowerPoint Presentation</vt:lpstr>
      <vt:lpstr>PowerPoint Presentation</vt:lpstr>
      <vt:lpstr>Orientation: We plot the prevalent infectious cases for each simulation run, coloring it by the magnitude; We sort these plots by the area under the curve (# of infectious days)</vt:lpstr>
      <vt:lpstr>PowerPoint Presentation</vt:lpstr>
      <vt:lpstr>PowerPoint Presentation</vt:lpstr>
      <vt:lpstr>PowerPoint Presentation</vt:lpstr>
      <vt:lpstr>PowerPoint Presentation</vt:lpstr>
      <vt:lpstr>Stochastic Fade-out/Extinction</vt:lpstr>
      <vt:lpstr>Stochastic Fade-out/Extinction</vt:lpstr>
      <vt:lpstr>Stochastic Fade-out/Extinction</vt:lpstr>
      <vt:lpstr>Critical Community Size</vt:lpstr>
      <vt:lpstr>Importance of importations</vt:lpstr>
      <vt:lpstr>COVID19 Importation Stories</vt:lpstr>
      <vt:lpstr>Important 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Understanding and Controlling Global Infectious Diseases HUMBIO 154D / HRP 204 </dc:title>
  <dc:creator>Jeremy Goldhaber-Fiebert</dc:creator>
  <cp:lastModifiedBy>Jeremy Goldhaber-Fiebert</cp:lastModifiedBy>
  <cp:revision>282</cp:revision>
  <dcterms:created xsi:type="dcterms:W3CDTF">2020-04-06T05:08:13Z</dcterms:created>
  <dcterms:modified xsi:type="dcterms:W3CDTF">2020-05-03T23:17:13Z</dcterms:modified>
</cp:coreProperties>
</file>